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7"/>
  </p:notesMasterIdLst>
  <p:sldIdLst>
    <p:sldId id="256" r:id="rId2"/>
    <p:sldId id="260" r:id="rId3"/>
    <p:sldId id="264" r:id="rId4"/>
    <p:sldId id="267" r:id="rId5"/>
    <p:sldId id="263" r:id="rId6"/>
    <p:sldId id="266" r:id="rId7"/>
    <p:sldId id="268" r:id="rId8"/>
    <p:sldId id="269" r:id="rId9"/>
    <p:sldId id="270" r:id="rId10"/>
    <p:sldId id="276" r:id="rId11"/>
    <p:sldId id="272" r:id="rId12"/>
    <p:sldId id="274" r:id="rId13"/>
    <p:sldId id="275" r:id="rId14"/>
    <p:sldId id="273" r:id="rId15"/>
    <p:sldId id="277" r:id="rId16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6A4C"/>
    <a:srgbClr val="572B27"/>
    <a:srgbClr val="939C00"/>
    <a:srgbClr val="BBE0E3"/>
    <a:srgbClr val="E9B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83" d="100"/>
          <a:sy n="83" d="100"/>
        </p:scale>
        <p:origin x="9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smtClean="0"/>
              <a:t>Click to edit Master text styles</a:t>
            </a:r>
          </a:p>
          <a:p>
            <a:pPr lvl="1"/>
            <a:r>
              <a:rPr lang="de-DE" altLang="en-US" smtClean="0"/>
              <a:t>Second level</a:t>
            </a:r>
          </a:p>
          <a:p>
            <a:pPr lvl="2"/>
            <a:r>
              <a:rPr lang="de-DE" altLang="en-US" smtClean="0"/>
              <a:t>Third level</a:t>
            </a:r>
          </a:p>
          <a:p>
            <a:pPr lvl="3"/>
            <a:r>
              <a:rPr lang="de-DE" altLang="en-US" smtClean="0"/>
              <a:t>Fourth level</a:t>
            </a:r>
          </a:p>
          <a:p>
            <a:pPr lvl="4"/>
            <a:r>
              <a:rPr lang="de-DE" alt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0C2F83B-C043-46C3-AE99-816B1AA1F639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662217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248213-C348-485B-94E1-65A690A299B1}" type="slidenum">
              <a:rPr lang="de-DE" altLang="en-US"/>
              <a:pPr/>
              <a:t>1</a:t>
            </a:fld>
            <a:endParaRPr lang="de-DE" alt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046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76200" y="2667000"/>
            <a:ext cx="8991600" cy="1143000"/>
          </a:xfrm>
          <a:prstGeom prst="rect">
            <a:avLst/>
          </a:prstGeom>
          <a:solidFill>
            <a:srgbClr val="E9B5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76200" y="3810000"/>
            <a:ext cx="8991600" cy="76200"/>
          </a:xfrm>
          <a:prstGeom prst="rect">
            <a:avLst/>
          </a:prstGeom>
          <a:solidFill>
            <a:srgbClr val="9D6A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" y="4038600"/>
            <a:ext cx="6400800" cy="1752600"/>
          </a:xfrm>
        </p:spPr>
        <p:txBody>
          <a:bodyPr/>
          <a:lstStyle>
            <a:lvl1pPr>
              <a:lnSpc>
                <a:spcPts val="2900"/>
              </a:lnSpc>
              <a:spcBef>
                <a:spcPct val="0"/>
              </a:spcBef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de-DE" altLang="en-US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400" y="2743200"/>
            <a:ext cx="6248400" cy="1143000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de-DE" altLang="en-US" noProof="0" smtClean="0"/>
          </a:p>
        </p:txBody>
      </p:sp>
      <p:pic>
        <p:nvPicPr>
          <p:cNvPr id="3078" name="Picture 6" descr="sewa_logo_endver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590800"/>
            <a:ext cx="1014413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z="1000" b="0"/>
            </a:lvl1pPr>
          </a:lstStyle>
          <a:p>
            <a:fld id="{FCD5ED9E-6030-44A8-A376-CE9B3DD343F0}" type="slidenum">
              <a:rPr lang="de-DE" altLang="en-US"/>
              <a:pPr/>
              <a:t>‹#›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6DD586-4515-4CD1-BEC4-A20F4BAB986B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430399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52400"/>
            <a:ext cx="22098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4770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4E40DF-A5EA-48E8-9F64-E0D4E1928A32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855056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04B8D5-EEFB-4004-8922-20B161F4FD84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2157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30B360-B83F-4AAD-868C-892236214B3B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848779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1450" y="1219200"/>
            <a:ext cx="4333875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5" y="1219200"/>
            <a:ext cx="4333875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152202-A9BB-4CCC-A95E-347967889F3A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27237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29B9D1-0D3B-45B5-B2FB-1DC325E71328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393794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EE9EB3-D593-406E-A240-5F3135924BC8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001870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F932D54-30F8-403D-95EC-305F633B0F4A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367031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08305D-1690-40A9-ABE6-66ABACE579B0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00327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3355BB-4433-4801-A7EF-EC62F301271A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08309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74362236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think-cell Slide" r:id="rId15" imgW="270" imgH="270" progId="TCLayout.ActiveDocument.1">
                  <p:embed/>
                </p:oleObj>
              </mc:Choice>
              <mc:Fallback>
                <p:oleObj name="think-cell Slide" r:id="rId1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450" y="1219200"/>
            <a:ext cx="882015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smtClean="0"/>
              <a:t>Click to edit Master text styles</a:t>
            </a:r>
          </a:p>
          <a:p>
            <a:pPr lvl="1"/>
            <a:r>
              <a:rPr lang="de-DE" altLang="en-US" smtClean="0"/>
              <a:t>Second level</a:t>
            </a:r>
          </a:p>
          <a:p>
            <a:pPr lvl="2"/>
            <a:r>
              <a:rPr lang="de-DE" altLang="en-US" smtClean="0"/>
              <a:t>Third level</a:t>
            </a:r>
          </a:p>
          <a:p>
            <a:pPr lvl="0"/>
            <a:endParaRPr lang="de-DE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6200" y="76200"/>
            <a:ext cx="8991600" cy="762000"/>
          </a:xfrm>
          <a:prstGeom prst="rect">
            <a:avLst/>
          </a:prstGeom>
          <a:solidFill>
            <a:srgbClr val="E9B5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7010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D6A4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de-DE" altLang="en-US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76200" y="838200"/>
            <a:ext cx="8991600" cy="76200"/>
          </a:xfrm>
          <a:prstGeom prst="rect">
            <a:avLst/>
          </a:prstGeom>
          <a:solidFill>
            <a:srgbClr val="9D6A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9" descr="sewa_logo_endversion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76200"/>
            <a:ext cx="709612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76200" y="6553200"/>
            <a:ext cx="8991600" cy="244475"/>
          </a:xfrm>
          <a:prstGeom prst="rect">
            <a:avLst/>
          </a:prstGeom>
          <a:solidFill>
            <a:srgbClr val="E9B5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>
            <a:off x="76200" y="6551613"/>
            <a:ext cx="8991600" cy="1587"/>
          </a:xfrm>
          <a:prstGeom prst="line">
            <a:avLst/>
          </a:prstGeom>
          <a:noFill/>
          <a:ln w="19050">
            <a:solidFill>
              <a:srgbClr val="939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52400" y="6569075"/>
            <a:ext cx="8839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de-DE" altLang="en-US" sz="900" b="1">
                <a:solidFill>
                  <a:srgbClr val="572B27"/>
                </a:solidFill>
              </a:rPr>
              <a:t>SEWA – SONNENENERGIE FÜR WESTAFRIKA e.V.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569075"/>
            <a:ext cx="533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572B27"/>
                </a:solidFill>
              </a:defRPr>
            </a:lvl1pPr>
          </a:lstStyle>
          <a:p>
            <a:fld id="{312089A2-5C27-4860-ADAB-3923ADB90C60}" type="slidenum">
              <a:rPr lang="de-DE" altLang="en-US"/>
              <a:pPr/>
              <a:t>‹#›</a:t>
            </a:fld>
            <a:endParaRPr lang="de-D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600" b="1" kern="1200">
          <a:solidFill>
            <a:srgbClr val="572B27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572B27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572B27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572B27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572B27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572B27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572B27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572B27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572B27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defRPr sz="2400" kern="1200">
          <a:solidFill>
            <a:srgbClr val="572B27"/>
          </a:solidFill>
          <a:latin typeface="+mn-lt"/>
          <a:ea typeface="+mn-ea"/>
          <a:cs typeface="+mn-cs"/>
        </a:defRPr>
      </a:lvl1pPr>
      <a:lvl2pPr marL="569913" indent="-379413" algn="l" rtl="0" eaLnBrk="1" fontAlgn="base" hangingPunct="1">
        <a:spcBef>
          <a:spcPct val="20000"/>
        </a:spcBef>
        <a:spcAft>
          <a:spcPct val="0"/>
        </a:spcAft>
        <a:buFont typeface="Times" pitchFamily="18" charset="0"/>
        <a:buChar char="•"/>
        <a:defRPr kern="1200">
          <a:solidFill>
            <a:srgbClr val="572B27"/>
          </a:solidFill>
          <a:latin typeface="+mn-lt"/>
          <a:ea typeface="+mn-ea"/>
          <a:cs typeface="+mn-cs"/>
        </a:defRPr>
      </a:lvl2pPr>
      <a:lvl3pPr marL="1058863" indent="-298450" algn="l" rtl="0" eaLnBrk="1" fontAlgn="base" hangingPunct="1">
        <a:spcBef>
          <a:spcPct val="20000"/>
        </a:spcBef>
        <a:spcAft>
          <a:spcPct val="0"/>
        </a:spcAft>
        <a:buChar char="•"/>
        <a:defRPr sz="1600" kern="1200">
          <a:solidFill>
            <a:srgbClr val="572B27"/>
          </a:solidFill>
          <a:latin typeface="+mn-lt"/>
          <a:ea typeface="+mn-ea"/>
          <a:cs typeface="+mn-cs"/>
        </a:defRPr>
      </a:lvl3pPr>
      <a:lvl4pPr marL="2506663" algn="l" rtl="0" eaLnBrk="1" fontAlgn="base" hangingPunct="1"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43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altLang="en-US" dirty="0" err="1" smtClean="0"/>
              <a:t>SEWA</a:t>
            </a:r>
            <a:r>
              <a:rPr lang="de-DE" altLang="en-US" dirty="0" smtClean="0"/>
              <a:t> Workshop 2015</a:t>
            </a:r>
            <a:endParaRPr lang="de-DE" altLang="en-US" dirty="0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altLang="en-US" dirty="0" smtClean="0"/>
              <a:t>Protokoll</a:t>
            </a:r>
            <a:br>
              <a:rPr lang="de-DE" altLang="en-US" dirty="0" smtClean="0"/>
            </a:br>
            <a:r>
              <a:rPr lang="de-DE" altLang="en-US" dirty="0" smtClean="0"/>
              <a:t>Nürnberg, </a:t>
            </a:r>
            <a:r>
              <a:rPr lang="de-DE" altLang="en-US" dirty="0" smtClean="0"/>
              <a:t>24-25.10.2015</a:t>
            </a:r>
            <a:endParaRPr lang="de-DE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Überschussenergie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100000"/>
            </a:pPr>
            <a:r>
              <a:rPr lang="de-DE" dirty="0" smtClean="0">
                <a:latin typeface="Arial" panose="020B0604020202020204" pitchFamily="34" charset="0"/>
              </a:rPr>
              <a:t>Idee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DE" dirty="0" smtClean="0">
                <a:latin typeface="Arial" panose="020B0604020202020204" pitchFamily="34" charset="0"/>
              </a:rPr>
              <a:t>Nutzenerweiterung </a:t>
            </a:r>
            <a:r>
              <a:rPr lang="de-DE" dirty="0" smtClean="0">
                <a:latin typeface="Arial" panose="020B0604020202020204" pitchFamily="34" charset="0"/>
              </a:rPr>
              <a:t>der Anlage, wenn die Batterie voll ist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DE" dirty="0" smtClean="0">
                <a:latin typeface="Arial" panose="020B0604020202020204" pitchFamily="34" charset="0"/>
              </a:rPr>
              <a:t>Handyladung erscheint sinnvoll (5W x 3h)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DE" dirty="0" smtClean="0">
                <a:latin typeface="Arial" panose="020B0604020202020204" pitchFamily="34" charset="0"/>
              </a:rPr>
              <a:t>zunächst beschränkt auf das Personal (Lehrer)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DE" dirty="0" smtClean="0">
                <a:latin typeface="Arial" panose="020B0604020202020204" pitchFamily="34" charset="0"/>
              </a:rPr>
              <a:t>evtl. in Zukunft ähnlich </a:t>
            </a:r>
            <a:r>
              <a:rPr lang="de-DE" dirty="0" err="1" smtClean="0">
                <a:latin typeface="Arial" panose="020B0604020202020204" pitchFamily="34" charset="0"/>
              </a:rPr>
              <a:t>Naforé</a:t>
            </a:r>
            <a:r>
              <a:rPr lang="de-DE" dirty="0" smtClean="0">
                <a:latin typeface="Arial" panose="020B0604020202020204" pitchFamily="34" charset="0"/>
              </a:rPr>
              <a:t>?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DE" dirty="0" smtClean="0">
                <a:latin typeface="Arial" panose="020B0604020202020204" pitchFamily="34" charset="0"/>
              </a:rPr>
              <a:t>d.h. ein Panel einsparen und entfernt der Schule eine Ladestation mit eingespartem </a:t>
            </a:r>
            <a:r>
              <a:rPr lang="de-DE" dirty="0" smtClean="0">
                <a:latin typeface="Arial" panose="020B0604020202020204" pitchFamily="34" charset="0"/>
              </a:rPr>
              <a:t>Panel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endParaRPr lang="de-DE" dirty="0">
              <a:latin typeface="Arial" panose="020B0604020202020204" pitchFamily="34" charset="0"/>
            </a:endParaRPr>
          </a:p>
          <a:p>
            <a:pPr>
              <a:buClr>
                <a:srgbClr val="000000"/>
              </a:buClr>
              <a:buSzPct val="100000"/>
            </a:pPr>
            <a:r>
              <a:rPr lang="de-DE" dirty="0" smtClean="0">
                <a:latin typeface="Arial" panose="020B0604020202020204" pitchFamily="34" charset="0"/>
              </a:rPr>
              <a:t>Erfahrungen</a:t>
            </a:r>
          </a:p>
          <a:p>
            <a:pPr lvl="1">
              <a:buClr>
                <a:srgbClr val="000000"/>
              </a:buClr>
              <a:buSzPct val="100000"/>
            </a:pPr>
            <a:r>
              <a:rPr lang="de-DE" dirty="0" err="1">
                <a:latin typeface="Arial" panose="020B0604020202020204" pitchFamily="34" charset="0"/>
              </a:rPr>
              <a:t>Foulla</a:t>
            </a:r>
            <a:r>
              <a:rPr lang="de-DE" dirty="0">
                <a:latin typeface="Arial" panose="020B0604020202020204" pitchFamily="34" charset="0"/>
              </a:rPr>
              <a:t> (</a:t>
            </a:r>
            <a:r>
              <a:rPr lang="de-DE" dirty="0" err="1">
                <a:latin typeface="Arial" panose="020B0604020202020204" pitchFamily="34" charset="0"/>
              </a:rPr>
              <a:t>école</a:t>
            </a:r>
            <a:r>
              <a:rPr lang="de-DE" dirty="0">
                <a:latin typeface="Arial" panose="020B0604020202020204" pitchFamily="34" charset="0"/>
              </a:rPr>
              <a:t>) 10/2014</a:t>
            </a:r>
          </a:p>
          <a:p>
            <a:pPr lvl="1">
              <a:buClr>
                <a:srgbClr val="000000"/>
              </a:buClr>
              <a:buSzPct val="100000"/>
            </a:pPr>
            <a:r>
              <a:rPr lang="de-DE" dirty="0" err="1">
                <a:latin typeface="Arial" panose="020B0604020202020204" pitchFamily="34" charset="0"/>
              </a:rPr>
              <a:t>Rakaye</a:t>
            </a:r>
            <a:r>
              <a:rPr lang="de-DE" dirty="0">
                <a:latin typeface="Arial" panose="020B0604020202020204" pitchFamily="34" charset="0"/>
              </a:rPr>
              <a:t> (</a:t>
            </a:r>
            <a:r>
              <a:rPr lang="de-DE" dirty="0" err="1">
                <a:latin typeface="Arial" panose="020B0604020202020204" pitchFamily="34" charset="0"/>
              </a:rPr>
              <a:t>CSPS</a:t>
            </a:r>
            <a:r>
              <a:rPr lang="de-DE" dirty="0">
                <a:latin typeface="Arial" panose="020B0604020202020204" pitchFamily="34" charset="0"/>
              </a:rPr>
              <a:t>) 11/2014</a:t>
            </a:r>
          </a:p>
          <a:p>
            <a:pPr lvl="1">
              <a:buClr>
                <a:srgbClr val="000000"/>
              </a:buClr>
              <a:buSzPct val="100000"/>
            </a:pPr>
            <a:r>
              <a:rPr lang="de-DE" dirty="0" err="1">
                <a:latin typeface="Arial" panose="020B0604020202020204" pitchFamily="34" charset="0"/>
              </a:rPr>
              <a:t>Issiri-Yaoghin</a:t>
            </a:r>
            <a:r>
              <a:rPr lang="de-DE" dirty="0">
                <a:latin typeface="Arial" panose="020B0604020202020204" pitchFamily="34" charset="0"/>
              </a:rPr>
              <a:t> (</a:t>
            </a:r>
            <a:r>
              <a:rPr lang="de-DE" dirty="0" err="1">
                <a:latin typeface="Arial" panose="020B0604020202020204" pitchFamily="34" charset="0"/>
              </a:rPr>
              <a:t>école</a:t>
            </a:r>
            <a:r>
              <a:rPr lang="de-DE" dirty="0">
                <a:latin typeface="Arial" panose="020B0604020202020204" pitchFamily="34" charset="0"/>
              </a:rPr>
              <a:t>) 12/2014</a:t>
            </a:r>
          </a:p>
          <a:p>
            <a:pPr lvl="1">
              <a:buClr>
                <a:srgbClr val="000000"/>
              </a:buClr>
              <a:buSzPct val="100000"/>
            </a:pPr>
            <a:r>
              <a:rPr lang="de-DE" dirty="0" err="1">
                <a:latin typeface="Arial" panose="020B0604020202020204" pitchFamily="34" charset="0"/>
              </a:rPr>
              <a:t>Boron</a:t>
            </a:r>
            <a:r>
              <a:rPr lang="de-DE" dirty="0">
                <a:latin typeface="Arial" panose="020B0604020202020204" pitchFamily="34" charset="0"/>
              </a:rPr>
              <a:t> (</a:t>
            </a:r>
            <a:r>
              <a:rPr lang="de-DE" dirty="0" err="1">
                <a:latin typeface="Arial" panose="020B0604020202020204" pitchFamily="34" charset="0"/>
              </a:rPr>
              <a:t>école</a:t>
            </a:r>
            <a:r>
              <a:rPr lang="de-DE" dirty="0">
                <a:latin typeface="Arial" panose="020B0604020202020204" pitchFamily="34" charset="0"/>
              </a:rPr>
              <a:t>) </a:t>
            </a:r>
            <a:r>
              <a:rPr lang="de-DE" dirty="0" smtClean="0">
                <a:latin typeface="Arial" panose="020B0604020202020204" pitchFamily="34" charset="0"/>
              </a:rPr>
              <a:t>1/2015</a:t>
            </a:r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19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Überschussenergie - Entscheidungen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2000" dirty="0" smtClean="0">
                <a:latin typeface="Arial" panose="020B0604020202020204" pitchFamily="34" charset="0"/>
              </a:rPr>
              <a:t>Praktikumsprojekte:</a:t>
            </a:r>
          </a:p>
          <a:p>
            <a:pPr lvl="1">
              <a:buClr>
                <a:srgbClr val="000000"/>
              </a:buClr>
              <a:buSzPct val="100000"/>
            </a:pPr>
            <a:r>
              <a:rPr lang="de-AT" sz="1600" dirty="0" smtClean="0">
                <a:latin typeface="Arial" panose="020B0604020202020204" pitchFamily="34" charset="0"/>
              </a:rPr>
              <a:t>Evaluation der Nutzung der Handylader und Weiterentwicklung des Nutzungsmodells: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Nutzer – wer darf sein Handys / Batterien Laden?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Art der Transaktion – Soll der Ladevorgang gratis sein?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Verantwortlichkeit – wer kümmert sich um das System?</a:t>
            </a:r>
          </a:p>
          <a:p>
            <a:pPr marL="760413" lvl="2" indent="0">
              <a:buClr>
                <a:srgbClr val="000000"/>
              </a:buClr>
              <a:buSzPct val="100000"/>
              <a:buNone/>
            </a:pPr>
            <a:r>
              <a:rPr lang="de-AT" dirty="0" smtClean="0">
                <a:latin typeface="Arial" panose="020B0604020202020204" pitchFamily="34" charset="0"/>
                <a:sym typeface="Wingdings" panose="05000000000000000000" pitchFamily="2" charset="2"/>
              </a:rPr>
              <a:t> Um Rahmenbedingungen und mögliche Optionen besser zu verstehen, sollen Praktikanten einige Tage in einem Dorf verbringen</a:t>
            </a:r>
            <a:endParaRPr lang="de-AT" dirty="0" smtClean="0">
              <a:latin typeface="Arial" panose="020B0604020202020204" pitchFamily="34" charset="0"/>
            </a:endParaRPr>
          </a:p>
          <a:p>
            <a:pPr lvl="1">
              <a:buClr>
                <a:srgbClr val="000000"/>
              </a:buClr>
              <a:buSzPct val="100000"/>
            </a:pPr>
            <a:r>
              <a:rPr lang="de-AT" sz="1600" dirty="0" smtClean="0">
                <a:latin typeface="Arial" panose="020B0604020202020204" pitchFamily="34" charset="0"/>
              </a:rPr>
              <a:t>Verbesserung der technischen Umsetzung der Ladegeräte (Sicherungen, Stecker,...)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Wo wird die Batterie gelagert, wo werden Stecker installiert?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Wie kann die ordentliche Nutzung sichergestellt werden?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endParaRPr lang="de-AT" dirty="0" smtClean="0">
              <a:latin typeface="Arial" panose="020B0604020202020204" pitchFamily="34" charset="0"/>
            </a:endParaRPr>
          </a:p>
          <a:p>
            <a:pPr lvl="2">
              <a:buClr>
                <a:srgbClr val="000000"/>
              </a:buClr>
              <a:buSzPct val="100000"/>
              <a:buFont typeface=""/>
            </a:pPr>
            <a:endParaRPr lang="de-AT" dirty="0" smtClean="0">
              <a:latin typeface="Arial" panose="020B0604020202020204" pitchFamily="34" charset="0"/>
            </a:endParaRPr>
          </a:p>
          <a:p>
            <a:pPr lvl="2">
              <a:buClr>
                <a:srgbClr val="000000"/>
              </a:buClr>
              <a:buSzPct val="100000"/>
              <a:buFont typeface=""/>
            </a:pPr>
            <a:endParaRPr lang="de-AT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11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98243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Windenergie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12</a:t>
            </a:fld>
            <a:endParaRPr lang="de-DE" alt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411760" y="2564904"/>
            <a:ext cx="4320480" cy="1728192"/>
          </a:xfrm>
          <a:prstGeom prst="rect">
            <a:avLst/>
          </a:prstGeom>
          <a:solidFill>
            <a:srgbClr val="DDDDDD"/>
          </a:solidFill>
          <a:ln w="9525" cap="flat" cmpd="sng" algn="ctr">
            <a:solidFill>
              <a:srgbClr val="DDDDDD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Martins Präsentation</a:t>
            </a:r>
            <a:r>
              <a:rPr kumimoji="0" lang="de-AT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</a:rPr>
              <a:t> hier einfügen</a:t>
            </a: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030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Windenergie - Entscheidungen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2000" dirty="0" smtClean="0">
                <a:latin typeface="Arial" panose="020B0604020202020204" pitchFamily="34" charset="0"/>
              </a:rPr>
              <a:t>Bisherige Projektergebnisse stellen Weiterführung des Projekts in Frage: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Windenergie in Burkina Faso wenig attraktiv zur Stromgewinnung</a:t>
            </a:r>
            <a:endParaRPr lang="de-AT" dirty="0" smtClean="0">
              <a:latin typeface="Arial" panose="020B0604020202020204" pitchFamily="34" charset="0"/>
            </a:endParaRP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Insgesamt sehr niedrige Windgeschwindigkeiten</a:t>
            </a:r>
            <a:endParaRPr lang="de-AT" sz="1800" dirty="0" smtClean="0">
              <a:latin typeface="Arial" panose="020B0604020202020204" pitchFamily="34" charset="0"/>
            </a:endParaRP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Windprofil variiert stark im Jahresverlauf</a:t>
            </a:r>
            <a:r>
              <a:rPr lang="de-AT" dirty="0" smtClean="0">
                <a:latin typeface="Arial" panose="020B0604020202020204" pitchFamily="34" charset="0"/>
              </a:rPr>
              <a:t>, Windspitzen treten zu unterschiedlichen Tageszeiten auf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fehlt die technische Kompetenz zu Bau / Montage eigener Windanlagen</a:t>
            </a:r>
          </a:p>
          <a:p>
            <a:pPr>
              <a:buClr>
                <a:srgbClr val="000000"/>
              </a:buClr>
              <a:buSzPct val="100000"/>
            </a:pPr>
            <a:endParaRPr lang="de-AT" sz="2000" dirty="0" smtClean="0">
              <a:latin typeface="Arial" panose="020B0604020202020204" pitchFamily="34" charset="0"/>
            </a:endParaRPr>
          </a:p>
          <a:p>
            <a:pPr>
              <a:buClr>
                <a:srgbClr val="000000"/>
              </a:buClr>
              <a:buSzPct val="100000"/>
            </a:pPr>
            <a:r>
              <a:rPr lang="de-AT" sz="2000" dirty="0" smtClean="0">
                <a:latin typeface="Arial" panose="020B0604020202020204" pitchFamily="34" charset="0"/>
              </a:rPr>
              <a:t>Entscheidung: Projekt wird vorerst eingestellt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Es werden keine weiteren Windräder oder Messstationen in Burkina installiert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Die Windmessungen in </a:t>
            </a:r>
            <a:r>
              <a:rPr lang="de-AT" dirty="0" err="1" smtClean="0">
                <a:latin typeface="Arial" panose="020B0604020202020204" pitchFamily="34" charset="0"/>
              </a:rPr>
              <a:t>Pathiri</a:t>
            </a:r>
            <a:r>
              <a:rPr lang="de-AT" dirty="0" smtClean="0">
                <a:latin typeface="Arial" panose="020B0604020202020204" pitchFamily="34" charset="0"/>
              </a:rPr>
              <a:t> werden fortgesetzt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Die Projektergebnisse werden auf der Website zur Verfügung gestellt, damit Andere auf den Ergebnissen aufbauen können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hält sich die Option offen, das Projekt zu einem späteren Zeitpunkt in der Elfenbeinküste wieder aufzunehmen, sollte </a:t>
            </a:r>
            <a:r>
              <a:rPr lang="de-AT" dirty="0" err="1" smtClean="0">
                <a:latin typeface="Arial" panose="020B0604020202020204" pitchFamily="34" charset="0"/>
              </a:rPr>
              <a:t>MicroSow</a:t>
            </a:r>
            <a:r>
              <a:rPr lang="de-AT" dirty="0" smtClean="0">
                <a:latin typeface="Arial" panose="020B0604020202020204" pitchFamily="34" charset="0"/>
              </a:rPr>
              <a:t> dort als Partnerstruktur genutzt werden können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endParaRPr lang="de-AT" dirty="0" smtClean="0">
              <a:latin typeface="Arial" panose="020B0604020202020204" pitchFamily="34" charset="0"/>
            </a:endParaRPr>
          </a:p>
          <a:p>
            <a:pPr lvl="2">
              <a:buClr>
                <a:srgbClr val="000000"/>
              </a:buClr>
              <a:buSzPct val="100000"/>
              <a:buFont typeface=""/>
            </a:pPr>
            <a:endParaRPr lang="de-AT" dirty="0" smtClean="0">
              <a:latin typeface="Arial" panose="020B0604020202020204" pitchFamily="34" charset="0"/>
            </a:endParaRPr>
          </a:p>
          <a:p>
            <a:pPr lvl="2">
              <a:buClr>
                <a:srgbClr val="000000"/>
              </a:buClr>
              <a:buSzPct val="100000"/>
              <a:buFont typeface=""/>
            </a:pPr>
            <a:endParaRPr lang="de-AT" dirty="0" smtClean="0">
              <a:latin typeface="Arial" panose="020B0604020202020204" pitchFamily="34" charset="0"/>
            </a:endParaRPr>
          </a:p>
          <a:p>
            <a:pPr lvl="2">
              <a:buClr>
                <a:srgbClr val="000000"/>
              </a:buClr>
              <a:buSzPct val="100000"/>
              <a:buFont typeface=""/>
            </a:pPr>
            <a:endParaRPr lang="de-AT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13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87082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Praktikum </a:t>
            </a:r>
            <a:r>
              <a:rPr lang="de-AT" dirty="0" smtClean="0"/>
              <a:t>Thomas &amp; </a:t>
            </a:r>
            <a:r>
              <a:rPr lang="de-AT" dirty="0" err="1" smtClean="0"/>
              <a:t>Niccolo</a:t>
            </a:r>
            <a:r>
              <a:rPr lang="de-AT" dirty="0" smtClean="0"/>
              <a:t> – mögliche Praktikumsprojekte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000000"/>
              </a:buClr>
              <a:buSzPct val="100000"/>
            </a:pPr>
            <a:r>
              <a:rPr lang="de-AT" dirty="0">
                <a:latin typeface="Arial" panose="020B0604020202020204" pitchFamily="34" charset="0"/>
              </a:rPr>
              <a:t>Evaluation der Nutzung der Handylader und Weiterentwicklung des Nutzungsmodells </a:t>
            </a:r>
            <a:endParaRPr lang="de-AT" dirty="0" smtClean="0">
              <a:latin typeface="Arial" panose="020B0604020202020204" pitchFamily="34" charset="0"/>
            </a:endParaRPr>
          </a:p>
          <a:p>
            <a:pPr lvl="1">
              <a:buClr>
                <a:srgbClr val="000000"/>
              </a:buClr>
              <a:buSzPct val="100000"/>
            </a:pPr>
            <a:r>
              <a:rPr lang="de-AT" dirty="0">
                <a:latin typeface="Arial" panose="020B0604020202020204" pitchFamily="34" charset="0"/>
              </a:rPr>
              <a:t>Verbesserung der technischen Umsetzung der Ladegeräte (Sicherungen, Stecker</a:t>
            </a:r>
            <a:r>
              <a:rPr lang="de-AT" dirty="0" smtClean="0">
                <a:latin typeface="Arial" panose="020B0604020202020204" pitchFamily="34" charset="0"/>
              </a:rPr>
              <a:t>,...)</a:t>
            </a:r>
            <a:endParaRPr lang="fr-FR" dirty="0" smtClean="0">
              <a:latin typeface="Arial" panose="020B0604020202020204" pitchFamily="34" charset="0"/>
            </a:endParaRPr>
          </a:p>
          <a:p>
            <a:pPr lvl="1">
              <a:buClr>
                <a:srgbClr val="000000"/>
              </a:buClr>
              <a:buSzPct val="100000"/>
            </a:pPr>
            <a:r>
              <a:rPr lang="de-AT" dirty="0" smtClean="0"/>
              <a:t>Evaluation von Lösungsansätzen zur Behebung</a:t>
            </a:r>
            <a:r>
              <a:rPr lang="de-AT" dirty="0" smtClean="0"/>
              <a:t>/Vorbeugung von Pannen an den Solaranlagen </a:t>
            </a:r>
            <a:endParaRPr lang="de-AT" dirty="0" smtClean="0"/>
          </a:p>
          <a:p>
            <a:pPr lvl="1">
              <a:buClr>
                <a:srgbClr val="000000"/>
              </a:buClr>
              <a:buSzPct val="100000"/>
            </a:pPr>
            <a:r>
              <a:rPr lang="de-AT" dirty="0" smtClean="0">
                <a:latin typeface="Arial" panose="020B0604020202020204" pitchFamily="34" charset="0"/>
              </a:rPr>
              <a:t>Aufbau eines Systems, das es erlaubt alle Schulen</a:t>
            </a:r>
            <a:r>
              <a:rPr lang="de-AT" dirty="0" smtClean="0">
                <a:latin typeface="Arial" panose="020B0604020202020204" pitchFamily="34" charset="0"/>
              </a:rPr>
              <a:t>/ Krankenstation einmal im Jahr zu kontaktieren um Informationen über Zustand der Anlage und Personalwechsel zu erhalten</a:t>
            </a:r>
            <a:endParaRPr lang="de-AT" dirty="0" smtClean="0">
              <a:latin typeface="Arial" panose="020B0604020202020204" pitchFamily="34" charset="0"/>
            </a:endParaRPr>
          </a:p>
          <a:p>
            <a:pPr lvl="1">
              <a:buClr>
                <a:srgbClr val="000000"/>
              </a:buClr>
              <a:buSzPct val="100000"/>
            </a:pPr>
            <a:r>
              <a:rPr lang="de-AT" dirty="0" smtClean="0">
                <a:latin typeface="Arial" panose="020B0604020202020204" pitchFamily="34" charset="0"/>
              </a:rPr>
              <a:t>Definition und Verbesserung einer Standardspezifizierung von </a:t>
            </a: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-Solaranlagen</a:t>
            </a:r>
            <a:endParaRPr lang="de-AT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14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10868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Praktikum Thomas &amp; </a:t>
            </a:r>
            <a:r>
              <a:rPr lang="de-AT" dirty="0" err="1" smtClean="0"/>
              <a:t>Niccolo</a:t>
            </a:r>
            <a:r>
              <a:rPr lang="de-AT" dirty="0" smtClean="0"/>
              <a:t> - Organisation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mietet Haus für Praktikanten an, Suche muss ab Dezember beginnen damit Haus echtzeitig bezugsfertig ist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stellt Basismobiliar für Praktikantenhaus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Praktikanten kaufen sich Mofas und verkaufen diese dann weiter – </a:t>
            </a: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kann notfalls mit zinslosem Darlehen unterstützen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Sicherheitsunterweisung hat stattgefunden </a:t>
            </a:r>
            <a:r>
              <a:rPr lang="de-AT" i="1" dirty="0" smtClean="0">
                <a:latin typeface="Arial" panose="020B0604020202020204" pitchFamily="34" charset="0"/>
              </a:rPr>
              <a:t>(siehe schriftlicher Sicherheitshinweis)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15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2953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Agenda Samstag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413695"/>
              </p:ext>
            </p:extLst>
          </p:nvPr>
        </p:nvGraphicFramePr>
        <p:xfrm>
          <a:off x="270568" y="1219201"/>
          <a:ext cx="8797231" cy="5005737"/>
        </p:xfrm>
        <a:graphic>
          <a:graphicData uri="http://schemas.openxmlformats.org/drawingml/2006/table">
            <a:tbl>
              <a:tblPr/>
              <a:tblGrid>
                <a:gridCol w="766500"/>
                <a:gridCol w="3102884"/>
                <a:gridCol w="4927847"/>
              </a:tblGrid>
              <a:tr h="105210">
                <a:tc gridSpan="3">
                  <a:txBody>
                    <a:bodyPr/>
                    <a:lstStyle/>
                    <a:p>
                      <a:r>
                        <a:rPr lang="en-US" sz="1800" b="1" dirty="0" err="1" smtClean="0"/>
                        <a:t>Samstag</a:t>
                      </a:r>
                      <a:r>
                        <a:rPr lang="en-US" sz="1800" b="1" dirty="0" smtClean="0"/>
                        <a:t> </a:t>
                      </a:r>
                      <a:endParaRPr lang="en-US" sz="1800" b="1" dirty="0"/>
                    </a:p>
                  </a:txBody>
                  <a:tcPr marL="26303" marR="26303" marT="13151" marB="131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3033">
                <a:tc>
                  <a:txBody>
                    <a:bodyPr/>
                    <a:lstStyle/>
                    <a:p>
                      <a:r>
                        <a:rPr lang="en-US" sz="1400" dirty="0"/>
                        <a:t>09:30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Aktuelles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aus</a:t>
                      </a:r>
                      <a:r>
                        <a:rPr lang="en-US" sz="1400" b="1" dirty="0"/>
                        <a:t> den </a:t>
                      </a:r>
                      <a:r>
                        <a:rPr lang="en-US" sz="1400" b="1" dirty="0" err="1"/>
                        <a:t>Projekten</a:t>
                      </a:r>
                      <a:r>
                        <a:rPr lang="en-US" sz="1400" b="1" dirty="0"/>
                        <a:t>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/>
                        <a:t>Was waren die wichtigsten Geschehnisse im letzten Jahr? </a:t>
                      </a:r>
                      <a:endParaRPr lang="de-AT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Bericht </a:t>
                      </a:r>
                      <a:r>
                        <a:rPr lang="de-AT" sz="1400" dirty="0"/>
                        <a:t>von </a:t>
                      </a:r>
                      <a:r>
                        <a:rPr lang="de-AT" sz="1400" dirty="0" err="1" smtClean="0"/>
                        <a:t>Yéral</a:t>
                      </a:r>
                      <a:endParaRPr lang="de-AT" sz="1400" dirty="0" smtClean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47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10:00 </a:t>
                      </a:r>
                      <a:endParaRPr lang="en-US" sz="1400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Praktika</a:t>
                      </a:r>
                      <a:r>
                        <a:rPr lang="en-US" sz="1400" b="1" dirty="0"/>
                        <a:t> I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/>
                        <a:t>Warum bietet </a:t>
                      </a:r>
                      <a:r>
                        <a:rPr lang="de-AT" sz="1400" dirty="0" err="1"/>
                        <a:t>SEWA</a:t>
                      </a:r>
                      <a:r>
                        <a:rPr lang="de-AT" sz="1400" dirty="0"/>
                        <a:t> Praktika </a:t>
                      </a:r>
                      <a:r>
                        <a:rPr lang="de-AT" sz="1400" dirty="0" smtClean="0"/>
                        <a:t>an?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Was </a:t>
                      </a:r>
                      <a:r>
                        <a:rPr lang="de-AT" sz="1400" dirty="0"/>
                        <a:t>haben die </a:t>
                      </a:r>
                      <a:r>
                        <a:rPr lang="de-AT" sz="1400" dirty="0" err="1"/>
                        <a:t>PraktikantInnen</a:t>
                      </a:r>
                      <a:r>
                        <a:rPr lang="de-AT" sz="1400" dirty="0"/>
                        <a:t> davon? </a:t>
                      </a:r>
                      <a:endParaRPr lang="de-AT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Was </a:t>
                      </a:r>
                      <a:r>
                        <a:rPr lang="de-AT" sz="1400" dirty="0"/>
                        <a:t>sind die zentralen Herausforderungen</a:t>
                      </a:r>
                      <a:r>
                        <a:rPr lang="de-AT" sz="1400" dirty="0" smtClean="0"/>
                        <a:t>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Praktika</a:t>
                      </a:r>
                      <a:r>
                        <a:rPr lang="de-AT" sz="1400" baseline="0" dirty="0" smtClean="0"/>
                        <a:t> von </a:t>
                      </a:r>
                      <a:r>
                        <a:rPr lang="de-AT" sz="1400" baseline="0" dirty="0" err="1" smtClean="0"/>
                        <a:t>Burkinabè</a:t>
                      </a:r>
                      <a:r>
                        <a:rPr lang="de-AT" sz="1400" baseline="0" dirty="0" smtClean="0"/>
                        <a:t>?</a:t>
                      </a:r>
                      <a:endParaRPr lang="de-AT" sz="1400" dirty="0" smtClean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471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11:00</a:t>
                      </a:r>
                      <a:endParaRPr lang="en-US" sz="1400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AT" sz="1400" b="1" dirty="0" smtClean="0"/>
                        <a:t>Vereinsstrukturen</a:t>
                      </a:r>
                      <a:endParaRPr lang="en-US" sz="1400" b="1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Welche Resources benötigen wir um unsere Ziele zu erreichen? Woran mangelt es?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Wer macht was?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2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12:00 </a:t>
                      </a:r>
                      <a:endParaRPr lang="en-US" sz="1400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Finanzübersicht</a:t>
                      </a:r>
                      <a:r>
                        <a:rPr lang="en-US" sz="1400" b="1" dirty="0"/>
                        <a:t>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/>
                        <a:t>Präsentation des (vorläufigen) Finanzberichts 2014 </a:t>
                      </a:r>
                      <a:endParaRPr lang="de-AT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err="1" smtClean="0"/>
                        <a:t>Financements</a:t>
                      </a:r>
                      <a:r>
                        <a:rPr lang="de-AT" sz="1400" baseline="0" dirty="0" smtClean="0"/>
                        <a:t> </a:t>
                      </a:r>
                      <a:r>
                        <a:rPr lang="de-AT" sz="1400" baseline="0" dirty="0" err="1" smtClean="0"/>
                        <a:t>status</a:t>
                      </a:r>
                      <a:r>
                        <a:rPr lang="de-AT" sz="1400" baseline="0" dirty="0" smtClean="0"/>
                        <a:t> </a:t>
                      </a:r>
                      <a:r>
                        <a:rPr lang="de-AT" sz="1400" baseline="0" dirty="0" err="1" smtClean="0"/>
                        <a:t>qou</a:t>
                      </a:r>
                      <a:r>
                        <a:rPr lang="de-AT" sz="1400" baseline="0" dirty="0" smtClean="0"/>
                        <a:t> + quo </a:t>
                      </a:r>
                      <a:r>
                        <a:rPr lang="de-AT" sz="1400" baseline="0" dirty="0" err="1" smtClean="0"/>
                        <a:t>vadis</a:t>
                      </a:r>
                      <a:endParaRPr lang="de-AT" sz="1400" dirty="0" smtClean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10">
                <a:tc>
                  <a:txBody>
                    <a:bodyPr/>
                    <a:lstStyle/>
                    <a:p>
                      <a:r>
                        <a:rPr lang="en-US" sz="1400" dirty="0"/>
                        <a:t>12:30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err="1"/>
                        <a:t>Mittagessen</a:t>
                      </a:r>
                      <a:r>
                        <a:rPr lang="en-US" sz="1400" b="1" dirty="0"/>
                        <a:t>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30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13:00 </a:t>
                      </a:r>
                      <a:endParaRPr lang="en-US" sz="1400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Elektrifizierungsprogramm</a:t>
                      </a:r>
                      <a:r>
                        <a:rPr lang="en-US" sz="1400" b="1" dirty="0"/>
                        <a:t>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In </a:t>
                      </a:r>
                      <a:r>
                        <a:rPr lang="de-AT" sz="1400" dirty="0"/>
                        <a:t>welchen Punkten können wir unser Routineprogramm verbessern? </a:t>
                      </a:r>
                      <a:endParaRPr lang="de-AT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err="1" smtClean="0"/>
                        <a:t>Systemèmes</a:t>
                      </a:r>
                      <a:r>
                        <a:rPr lang="de-AT" sz="1400" dirty="0" smtClean="0"/>
                        <a:t> en </a:t>
                      </a:r>
                      <a:r>
                        <a:rPr lang="de-AT" sz="1400" dirty="0" err="1" smtClean="0"/>
                        <a:t>panne</a:t>
                      </a:r>
                      <a:r>
                        <a:rPr lang="de-AT" sz="1400" dirty="0" smtClean="0"/>
                        <a:t>?</a:t>
                      </a:r>
                      <a:endParaRPr lang="de-AT" sz="1400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5">
                <a:tc>
                  <a:txBody>
                    <a:bodyPr/>
                    <a:lstStyle/>
                    <a:p>
                      <a:r>
                        <a:rPr lang="en-US" sz="1400"/>
                        <a:t>14:00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/>
                        <a:t>Mitgliederversammlung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1" dirty="0" err="1"/>
                        <a:t>Tagesordnung</a:t>
                      </a:r>
                      <a:r>
                        <a:rPr lang="en-US" sz="1400" i="1" dirty="0"/>
                        <a:t> </a:t>
                      </a:r>
                      <a:r>
                        <a:rPr lang="en-US" sz="1400" i="1" dirty="0" err="1"/>
                        <a:t>laut</a:t>
                      </a:r>
                      <a:r>
                        <a:rPr lang="en-US" sz="1400" i="1" dirty="0"/>
                        <a:t> </a:t>
                      </a:r>
                      <a:r>
                        <a:rPr lang="en-US" sz="1400" i="1" dirty="0" err="1"/>
                        <a:t>Einladungsschreiben</a:t>
                      </a:r>
                      <a:r>
                        <a:rPr lang="en-US" sz="1400" i="1" dirty="0"/>
                        <a:t>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5">
                <a:tc>
                  <a:txBody>
                    <a:bodyPr/>
                    <a:lstStyle/>
                    <a:p>
                      <a:r>
                        <a:rPr lang="en-US" sz="1400"/>
                        <a:t>15:00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Überschussenergie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smtClean="0"/>
                        <a:t>&amp; </a:t>
                      </a:r>
                      <a:r>
                        <a:rPr lang="en-US" sz="1400" b="1" dirty="0" err="1" smtClean="0"/>
                        <a:t>Handyladen</a:t>
                      </a:r>
                      <a:r>
                        <a:rPr lang="en-US" sz="1400" b="1" dirty="0" smtClean="0"/>
                        <a:t> </a:t>
                      </a:r>
                      <a:endParaRPr lang="en-US" sz="1400" b="1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/>
                        <a:t>Was ist das Fazit aus den Pilotprojekte?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748">
                <a:tc>
                  <a:txBody>
                    <a:bodyPr/>
                    <a:lstStyle/>
                    <a:p>
                      <a:r>
                        <a:rPr lang="en-US" sz="1400" dirty="0"/>
                        <a:t>16:30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/>
                        <a:t>Windenergie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/>
                        <a:t>Was sagen uns die Messdaten? Welche Zukunftsoptionen gibt es für das Projekt?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2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3787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Agenda Sonntag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686293"/>
              </p:ext>
            </p:extLst>
          </p:nvPr>
        </p:nvGraphicFramePr>
        <p:xfrm>
          <a:off x="270568" y="1219201"/>
          <a:ext cx="8797231" cy="2559109"/>
        </p:xfrm>
        <a:graphic>
          <a:graphicData uri="http://schemas.openxmlformats.org/drawingml/2006/table">
            <a:tbl>
              <a:tblPr/>
              <a:tblGrid>
                <a:gridCol w="766500"/>
                <a:gridCol w="3102884"/>
                <a:gridCol w="4927847"/>
              </a:tblGrid>
              <a:tr h="105210">
                <a:tc gridSpan="3">
                  <a:txBody>
                    <a:bodyPr/>
                    <a:lstStyle/>
                    <a:p>
                      <a:r>
                        <a:rPr lang="en-US" sz="1800" b="1" dirty="0" smtClean="0"/>
                        <a:t>Sonntag </a:t>
                      </a:r>
                      <a:endParaRPr lang="en-US" sz="1800" b="1" dirty="0"/>
                    </a:p>
                  </a:txBody>
                  <a:tcPr marL="26303" marR="26303" marT="13151" marB="131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3033">
                <a:tc>
                  <a:txBody>
                    <a:bodyPr/>
                    <a:lstStyle/>
                    <a:p>
                      <a:r>
                        <a:rPr lang="en-US" sz="1400" dirty="0"/>
                        <a:t>09:30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/>
                        <a:t>Praktika</a:t>
                      </a:r>
                      <a:r>
                        <a:rPr lang="en-US" sz="1400" b="1" dirty="0" smtClean="0"/>
                        <a:t> II</a:t>
                      </a:r>
                      <a:endParaRPr lang="en-US" sz="1400" b="1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smtClean="0"/>
                        <a:t>Konkrete Planung der Praktika von Thomas und Niccolo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47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11:00 </a:t>
                      </a:r>
                      <a:endParaRPr lang="en-US" sz="1400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/>
                        <a:t>Praktika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smtClean="0"/>
                        <a:t>III</a:t>
                      </a:r>
                      <a:endParaRPr lang="en-US" sz="1400" b="1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Praktische Tipps für den Alltag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Sicherheitsunterweisung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Arbeiten im </a:t>
                      </a:r>
                      <a:r>
                        <a:rPr lang="de-AT" sz="1400" dirty="0" err="1" smtClean="0"/>
                        <a:t>SEWA</a:t>
                      </a:r>
                      <a:r>
                        <a:rPr lang="de-AT" sz="1400" dirty="0" smtClean="0"/>
                        <a:t>-Büro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Kulturelle Erfahrungen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10">
                <a:tc>
                  <a:txBody>
                    <a:bodyPr/>
                    <a:lstStyle/>
                    <a:p>
                      <a:r>
                        <a:rPr lang="en-US" sz="1400" dirty="0"/>
                        <a:t>12:30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err="1"/>
                        <a:t>Mittagessen</a:t>
                      </a:r>
                      <a:r>
                        <a:rPr lang="en-US" sz="1400" b="1" dirty="0"/>
                        <a:t> </a:t>
                      </a:r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30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13:00 </a:t>
                      </a:r>
                      <a:endParaRPr lang="en-US" sz="1400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/>
                        <a:t>tbd</a:t>
                      </a:r>
                      <a:r>
                        <a:rPr lang="en-US" sz="1400" b="1" i="1" dirty="0" smtClean="0"/>
                        <a:t> </a:t>
                      </a:r>
                      <a:endParaRPr lang="en-US" sz="1400" b="1" i="1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AT" sz="1400" dirty="0" smtClean="0"/>
                        <a:t>..</a:t>
                      </a:r>
                      <a:endParaRPr lang="de-AT" sz="1400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~15:00 </a:t>
                      </a:r>
                      <a:endParaRPr lang="en-US" sz="1400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1" dirty="0" err="1" smtClean="0"/>
                        <a:t>Abreise</a:t>
                      </a:r>
                      <a:endParaRPr lang="en-US" sz="1400" b="1" i="1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i="1" dirty="0"/>
                    </a:p>
                  </a:txBody>
                  <a:tcPr marL="26303" marR="26303" marT="13151" marB="1315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3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23862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Aktuelles aus den Projekten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err="1" smtClean="0">
                <a:latin typeface="Arial" panose="020B0604020202020204" pitchFamily="34" charset="0"/>
              </a:rPr>
              <a:t>Recap</a:t>
            </a:r>
            <a:r>
              <a:rPr lang="de-AT" dirty="0" smtClean="0">
                <a:latin typeface="Arial" panose="020B0604020202020204" pitchFamily="34" charset="0"/>
              </a:rPr>
              <a:t> Ablauf Elektrifizierungsprogramm für neue Praktikanten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Bedarf zu Weiterentwicklung des Projektmanagementsystems (</a:t>
            </a: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</a:t>
            </a:r>
            <a:r>
              <a:rPr lang="de-AT" dirty="0" err="1" smtClean="0">
                <a:latin typeface="Arial" panose="020B0604020202020204" pitchFamily="34" charset="0"/>
              </a:rPr>
              <a:t>PM</a:t>
            </a:r>
            <a:r>
              <a:rPr lang="de-AT" dirty="0" smtClean="0">
                <a:latin typeface="Arial" panose="020B0604020202020204" pitchFamily="34" charset="0"/>
              </a:rPr>
              <a:t>):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Materialliste Erweitern um aktuell verwendetes Material abzubilden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Neue Projektmerkmale müssen abgebildet werden: </a:t>
            </a:r>
            <a:r>
              <a:rPr lang="de-AT" dirty="0" err="1" smtClean="0">
                <a:latin typeface="Arial" panose="020B0604020202020204" pitchFamily="34" charset="0"/>
              </a:rPr>
              <a:t>Excess</a:t>
            </a:r>
            <a:r>
              <a:rPr lang="de-AT" dirty="0" smtClean="0">
                <a:latin typeface="Arial" panose="020B0604020202020204" pitchFamily="34" charset="0"/>
              </a:rPr>
              <a:t> </a:t>
            </a:r>
            <a:r>
              <a:rPr lang="de-AT" dirty="0" err="1" smtClean="0">
                <a:latin typeface="Arial" panose="020B0604020202020204" pitchFamily="34" charset="0"/>
              </a:rPr>
              <a:t>Energy</a:t>
            </a:r>
            <a:r>
              <a:rPr lang="de-AT" dirty="0">
                <a:latin typeface="Arial" panose="020B0604020202020204" pitchFamily="34" charset="0"/>
              </a:rPr>
              <a:t> </a:t>
            </a:r>
            <a:r>
              <a:rPr lang="de-AT" dirty="0" smtClean="0">
                <a:latin typeface="Arial" panose="020B0604020202020204" pitchFamily="34" charset="0"/>
              </a:rPr>
              <a:t>Merkmal bei installierten Solaranlagen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Überschussenergie: </a:t>
            </a:r>
            <a:r>
              <a:rPr lang="de-AT" dirty="0" err="1" smtClean="0">
                <a:latin typeface="Arial" panose="020B0604020202020204" pitchFamily="34" charset="0"/>
              </a:rPr>
              <a:t>Rakaye</a:t>
            </a:r>
            <a:r>
              <a:rPr lang="de-AT" dirty="0" smtClean="0">
                <a:latin typeface="Arial" panose="020B0604020202020204" pitchFamily="34" charset="0"/>
              </a:rPr>
              <a:t>, </a:t>
            </a:r>
            <a:r>
              <a:rPr lang="de-AT" dirty="0" err="1" smtClean="0">
                <a:latin typeface="Arial" panose="020B0604020202020204" pitchFamily="34" charset="0"/>
              </a:rPr>
              <a:t>Foulla</a:t>
            </a:r>
            <a:r>
              <a:rPr lang="de-AT" dirty="0" smtClean="0">
                <a:latin typeface="Arial" panose="020B0604020202020204" pitchFamily="34" charset="0"/>
              </a:rPr>
              <a:t>, </a:t>
            </a:r>
            <a:r>
              <a:rPr lang="de-AT" dirty="0" err="1" smtClean="0">
                <a:latin typeface="Arial" panose="020B0604020202020204" pitchFamily="34" charset="0"/>
              </a:rPr>
              <a:t>Issiri-Yaoghin</a:t>
            </a:r>
            <a:r>
              <a:rPr lang="de-AT" dirty="0" smtClean="0">
                <a:latin typeface="Arial" panose="020B0604020202020204" pitchFamily="34" charset="0"/>
              </a:rPr>
              <a:t>, </a:t>
            </a:r>
            <a:r>
              <a:rPr lang="de-AT" dirty="0" err="1" smtClean="0">
                <a:latin typeface="Arial" panose="020B0604020202020204" pitchFamily="34" charset="0"/>
              </a:rPr>
              <a:t>Boron</a:t>
            </a:r>
            <a:r>
              <a:rPr lang="de-AT" dirty="0">
                <a:latin typeface="Arial" panose="020B0604020202020204" pitchFamily="34" charset="0"/>
              </a:rPr>
              <a:t> </a:t>
            </a:r>
            <a:r>
              <a:rPr lang="de-AT" dirty="0" smtClean="0">
                <a:latin typeface="Arial" panose="020B0604020202020204" pitchFamily="34" charset="0"/>
              </a:rPr>
              <a:t>und </a:t>
            </a:r>
            <a:r>
              <a:rPr lang="de-AT" dirty="0" err="1" smtClean="0">
                <a:latin typeface="Arial" panose="020B0604020202020204" pitchFamily="34" charset="0"/>
              </a:rPr>
              <a:t>Tiakané</a:t>
            </a:r>
            <a:r>
              <a:rPr lang="de-AT" dirty="0" smtClean="0">
                <a:latin typeface="Arial" panose="020B0604020202020204" pitchFamily="34" charset="0"/>
              </a:rPr>
              <a:t> wurden mit Handyladegeräten ausgerüstet, Erfahrungen bisher gemischt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err="1" smtClean="0">
                <a:latin typeface="Arial" panose="020B0604020202020204" pitchFamily="34" charset="0"/>
              </a:rPr>
              <a:t>LEDs</a:t>
            </a:r>
            <a:r>
              <a:rPr lang="de-AT" dirty="0" smtClean="0">
                <a:latin typeface="Arial" panose="020B0604020202020204" pitchFamily="34" charset="0"/>
              </a:rPr>
              <a:t>: 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err="1" smtClean="0">
                <a:latin typeface="Arial" panose="020B0604020202020204" pitchFamily="34" charset="0"/>
              </a:rPr>
              <a:t>CSPS</a:t>
            </a:r>
            <a:r>
              <a:rPr lang="de-AT" dirty="0" smtClean="0">
                <a:latin typeface="Arial" panose="020B0604020202020204" pitchFamily="34" charset="0"/>
              </a:rPr>
              <a:t> werden weiterhin mit </a:t>
            </a:r>
            <a:r>
              <a:rPr lang="de-AT" dirty="0" err="1" smtClean="0">
                <a:latin typeface="Arial" panose="020B0604020202020204" pitchFamily="34" charset="0"/>
              </a:rPr>
              <a:t>CFL</a:t>
            </a:r>
            <a:r>
              <a:rPr lang="de-AT" dirty="0" smtClean="0">
                <a:latin typeface="Arial" panose="020B0604020202020204" pitchFamily="34" charset="0"/>
              </a:rPr>
              <a:t>-Lampen </a:t>
            </a:r>
            <a:r>
              <a:rPr lang="de-AT" dirty="0" smtClean="0">
                <a:latin typeface="Arial" panose="020B0604020202020204" pitchFamily="34" charset="0"/>
              </a:rPr>
              <a:t>ausgestattet, da Lichtkegel von </a:t>
            </a:r>
            <a:r>
              <a:rPr lang="de-AT" dirty="0" err="1" smtClean="0">
                <a:latin typeface="Arial" panose="020B0604020202020204" pitchFamily="34" charset="0"/>
              </a:rPr>
              <a:t>LEDs</a:t>
            </a:r>
            <a:r>
              <a:rPr lang="de-AT" dirty="0" smtClean="0">
                <a:latin typeface="Arial" panose="020B0604020202020204" pitchFamily="34" charset="0"/>
              </a:rPr>
              <a:t> sich für Krankenstationen nicht als geeignet erwiesen hat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Neue Schulen werden aktuell mit 9 </a:t>
            </a:r>
            <a:r>
              <a:rPr lang="de-AT" dirty="0" err="1" smtClean="0">
                <a:latin typeface="Arial" panose="020B0604020202020204" pitchFamily="34" charset="0"/>
              </a:rPr>
              <a:t>LEDs</a:t>
            </a:r>
            <a:r>
              <a:rPr lang="de-AT" dirty="0" smtClean="0">
                <a:latin typeface="Arial" panose="020B0604020202020204" pitchFamily="34" charset="0"/>
              </a:rPr>
              <a:t> (</a:t>
            </a:r>
            <a:r>
              <a:rPr lang="de-AT" dirty="0" err="1" smtClean="0">
                <a:latin typeface="Arial" panose="020B0604020202020204" pitchFamily="34" charset="0"/>
              </a:rPr>
              <a:t>vs</a:t>
            </a:r>
            <a:r>
              <a:rPr lang="de-AT" dirty="0" smtClean="0">
                <a:latin typeface="Arial" panose="020B0604020202020204" pitchFamily="34" charset="0"/>
              </a:rPr>
              <a:t> 5 </a:t>
            </a:r>
            <a:r>
              <a:rPr lang="de-AT" dirty="0" err="1" smtClean="0">
                <a:latin typeface="Arial" panose="020B0604020202020204" pitchFamily="34" charset="0"/>
              </a:rPr>
              <a:t>CFL</a:t>
            </a:r>
            <a:r>
              <a:rPr lang="de-AT" dirty="0" smtClean="0">
                <a:latin typeface="Arial" panose="020B0604020202020204" pitchFamily="34" charset="0"/>
              </a:rPr>
              <a:t>) pro Klassenraum und 2 </a:t>
            </a:r>
            <a:r>
              <a:rPr lang="de-AT" dirty="0" err="1" smtClean="0">
                <a:latin typeface="Arial" panose="020B0604020202020204" pitchFamily="34" charset="0"/>
              </a:rPr>
              <a:t>LEDs</a:t>
            </a:r>
            <a:r>
              <a:rPr lang="de-AT" dirty="0" smtClean="0">
                <a:latin typeface="Arial" panose="020B0604020202020204" pitchFamily="34" charset="0"/>
              </a:rPr>
              <a:t> für das Büro ausgestattet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Viele Schulen / Krankenstationen sind vorbesucht und warten auf Elektrifizierung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4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7666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800" dirty="0" smtClean="0"/>
              <a:t>Praktikantenprogramm – Verbesserungsanstöße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Ziel ist, fortlaufend Praktikanten vor Ort zu haben um Kontinuität zu ermöglichen, sofern Sicherheitslage das zulässt</a:t>
            </a:r>
            <a:br>
              <a:rPr lang="de-AT" dirty="0" smtClean="0">
                <a:latin typeface="Arial" panose="020B0604020202020204" pitchFamily="34" charset="0"/>
              </a:rPr>
            </a:br>
            <a:r>
              <a:rPr lang="de-AT" dirty="0" smtClean="0">
                <a:latin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de-AT" dirty="0" smtClean="0">
                <a:latin typeface="Arial" panose="020B0604020202020204" pitchFamily="34" charset="0"/>
              </a:rPr>
              <a:t>Website soll aktualisiert werden: Neue Rahmenbedingungen 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Stärkere Rollentrennung: </a:t>
            </a: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</a:t>
            </a:r>
            <a:r>
              <a:rPr lang="de-AT" dirty="0" err="1" smtClean="0">
                <a:latin typeface="Arial" panose="020B0604020202020204" pitchFamily="34" charset="0"/>
              </a:rPr>
              <a:t>BF</a:t>
            </a:r>
            <a:r>
              <a:rPr lang="de-AT" dirty="0" smtClean="0">
                <a:latin typeface="Arial" panose="020B0604020202020204" pitchFamily="34" charset="0"/>
              </a:rPr>
              <a:t>, </a:t>
            </a: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DE, Praktikanten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i="1" dirty="0" smtClean="0">
                <a:latin typeface="Arial" panose="020B0604020202020204" pitchFamily="34" charset="0"/>
              </a:rPr>
              <a:t>Standardprojekte:</a:t>
            </a:r>
            <a:r>
              <a:rPr lang="de-AT" dirty="0" smtClean="0">
                <a:latin typeface="Arial" panose="020B0604020202020204" pitchFamily="34" charset="0"/>
              </a:rPr>
              <a:t> </a:t>
            </a:r>
            <a:r>
              <a:rPr lang="de-AT" dirty="0" err="1" smtClean="0">
                <a:latin typeface="Arial" panose="020B0604020202020204" pitchFamily="34" charset="0"/>
              </a:rPr>
              <a:t>Yéral</a:t>
            </a:r>
            <a:r>
              <a:rPr lang="de-AT" dirty="0" smtClean="0">
                <a:latin typeface="Arial" panose="020B0604020202020204" pitchFamily="34" charset="0"/>
              </a:rPr>
              <a:t> plant Reisen selbständig in Abstimmung mit den Praktikanten und kümmert sich um Kommunikation mit </a:t>
            </a: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DE, Solange bereitet Reisebudgets mit </a:t>
            </a:r>
            <a:r>
              <a:rPr lang="de-AT" dirty="0" err="1" smtClean="0">
                <a:latin typeface="Arial" panose="020B0604020202020204" pitchFamily="34" charset="0"/>
              </a:rPr>
              <a:t>Yéral</a:t>
            </a:r>
            <a:r>
              <a:rPr lang="de-AT" dirty="0" smtClean="0">
                <a:latin typeface="Arial" panose="020B0604020202020204" pitchFamily="34" charset="0"/>
              </a:rPr>
              <a:t> vor. </a:t>
            </a: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DE entscheidet über das Budget. Praktikanten liefern zusätzliche Dokumentation (Komplementär zu </a:t>
            </a:r>
            <a:r>
              <a:rPr lang="de-AT" dirty="0" err="1" smtClean="0">
                <a:latin typeface="Arial" panose="020B0604020202020204" pitchFamily="34" charset="0"/>
              </a:rPr>
              <a:t>Yérals</a:t>
            </a:r>
            <a:r>
              <a:rPr lang="de-AT" dirty="0" smtClean="0">
                <a:latin typeface="Arial" panose="020B0604020202020204" pitchFamily="34" charset="0"/>
              </a:rPr>
              <a:t> Doku)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i="1" dirty="0" smtClean="0">
                <a:latin typeface="Arial" panose="020B0604020202020204" pitchFamily="34" charset="0"/>
              </a:rPr>
              <a:t>Sonderprojekte:</a:t>
            </a:r>
            <a:r>
              <a:rPr lang="de-AT" dirty="0" smtClean="0">
                <a:latin typeface="Arial" panose="020B0604020202020204" pitchFamily="34" charset="0"/>
              </a:rPr>
              <a:t> Standardteil des Projekt</a:t>
            </a:r>
            <a:r>
              <a:rPr lang="de-AT" dirty="0" smtClean="0">
                <a:latin typeface="Arial" panose="020B0604020202020204" pitchFamily="34" charset="0"/>
              </a:rPr>
              <a:t>s werden von </a:t>
            </a:r>
            <a:r>
              <a:rPr lang="de-AT" dirty="0" err="1" smtClean="0">
                <a:latin typeface="Arial" panose="020B0604020202020204" pitchFamily="34" charset="0"/>
              </a:rPr>
              <a:t>Yéral</a:t>
            </a:r>
            <a:r>
              <a:rPr lang="de-AT" dirty="0" smtClean="0">
                <a:latin typeface="Arial" panose="020B0604020202020204" pitchFamily="34" charset="0"/>
              </a:rPr>
              <a:t> koordiniert, für neue Teile stellen Praktikanten Koordination zwischen </a:t>
            </a:r>
            <a:r>
              <a:rPr lang="de-AT" dirty="0" err="1" smtClean="0">
                <a:latin typeface="Arial" panose="020B0604020202020204" pitchFamily="34" charset="0"/>
              </a:rPr>
              <a:t>MicroSow</a:t>
            </a:r>
            <a:r>
              <a:rPr lang="de-AT" dirty="0" smtClean="0">
                <a:latin typeface="Arial" panose="020B0604020202020204" pitchFamily="34" charset="0"/>
              </a:rPr>
              <a:t>, sich selbst und </a:t>
            </a:r>
            <a:r>
              <a:rPr lang="de-AT" dirty="0" err="1" smtClean="0">
                <a:latin typeface="Arial" panose="020B0604020202020204" pitchFamily="34" charset="0"/>
              </a:rPr>
              <a:t>Yéral</a:t>
            </a:r>
            <a:r>
              <a:rPr lang="de-AT" dirty="0" smtClean="0">
                <a:latin typeface="Arial" panose="020B0604020202020204" pitchFamily="34" charset="0"/>
              </a:rPr>
              <a:t> sicher </a:t>
            </a:r>
            <a:r>
              <a:rPr lang="de-AT" dirty="0" smtClean="0">
                <a:latin typeface="Arial" panose="020B0604020202020204" pitchFamily="34" charset="0"/>
              </a:rPr>
              <a:t>(Planungstreffen zwischen Praktikanten, </a:t>
            </a:r>
            <a:r>
              <a:rPr lang="de-AT" dirty="0" err="1" smtClean="0">
                <a:latin typeface="Arial" panose="020B0604020202020204" pitchFamily="34" charset="0"/>
              </a:rPr>
              <a:t>MicroSow</a:t>
            </a:r>
            <a:r>
              <a:rPr lang="de-AT" dirty="0" smtClean="0">
                <a:latin typeface="Arial" panose="020B0604020202020204" pitchFamily="34" charset="0"/>
              </a:rPr>
              <a:t> und </a:t>
            </a:r>
            <a:r>
              <a:rPr lang="de-AT" dirty="0" err="1" smtClean="0">
                <a:latin typeface="Arial" panose="020B0604020202020204" pitchFamily="34" charset="0"/>
              </a:rPr>
              <a:t>Yéral</a:t>
            </a:r>
            <a:r>
              <a:rPr lang="de-AT" dirty="0" smtClean="0">
                <a:latin typeface="Arial" panose="020B0604020202020204" pitchFamily="34" charset="0"/>
              </a:rPr>
              <a:t>)</a:t>
            </a: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i="1" dirty="0" smtClean="0">
                <a:latin typeface="Arial" panose="020B0604020202020204" pitchFamily="34" charset="0"/>
              </a:rPr>
              <a:t>3-Monats-Planung</a:t>
            </a:r>
            <a:r>
              <a:rPr lang="de-AT" dirty="0" smtClean="0">
                <a:latin typeface="Arial" panose="020B0604020202020204" pitchFamily="34" charset="0"/>
              </a:rPr>
              <a:t>: </a:t>
            </a:r>
            <a:r>
              <a:rPr lang="de-AT" dirty="0" err="1" smtClean="0">
                <a:latin typeface="Arial" panose="020B0604020202020204" pitchFamily="34" charset="0"/>
              </a:rPr>
              <a:t>Yéral</a:t>
            </a:r>
            <a:r>
              <a:rPr lang="de-AT" dirty="0" smtClean="0">
                <a:latin typeface="Arial" panose="020B0604020202020204" pitchFamily="34" charset="0"/>
              </a:rPr>
              <a:t> </a:t>
            </a:r>
            <a:r>
              <a:rPr lang="de-AT" dirty="0" smtClean="0">
                <a:latin typeface="Arial" panose="020B0604020202020204" pitchFamily="34" charset="0"/>
              </a:rPr>
              <a:t>schreibt in Abstimmung mit Praktikanten monatliche Mail</a:t>
            </a:r>
            <a:endParaRPr lang="de-AT" dirty="0" smtClean="0">
              <a:latin typeface="Arial" panose="020B0604020202020204" pitchFamily="34" charset="0"/>
            </a:endParaRPr>
          </a:p>
          <a:p>
            <a:pPr lvl="1">
              <a:buClr>
                <a:srgbClr val="000000"/>
              </a:buClr>
              <a:buSzPct val="100000"/>
            </a:pPr>
            <a:r>
              <a:rPr lang="de-AT" dirty="0" smtClean="0">
                <a:latin typeface="Arial" panose="020B0604020202020204" pitchFamily="34" charset="0"/>
              </a:rPr>
              <a:t>Entscheidung: Rahmenbedingungen für </a:t>
            </a:r>
            <a:r>
              <a:rPr lang="de-AT" dirty="0" err="1" smtClean="0">
                <a:latin typeface="Arial" panose="020B0604020202020204" pitchFamily="34" charset="0"/>
              </a:rPr>
              <a:t>Prakitkanten</a:t>
            </a:r>
            <a:r>
              <a:rPr lang="de-AT" dirty="0" smtClean="0">
                <a:latin typeface="Arial" panose="020B0604020202020204" pitchFamily="34" charset="0"/>
              </a:rPr>
              <a:t> werden verbessert</a:t>
            </a:r>
            <a:endParaRPr lang="de-AT" dirty="0" smtClean="0">
              <a:latin typeface="Arial" panose="020B0604020202020204" pitchFamily="34" charset="0"/>
            </a:endParaRP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mietet fortlaufend ein Haus für Praktikanten an, das</a:t>
            </a:r>
            <a:r>
              <a:rPr lang="de-AT" dirty="0" smtClean="0">
                <a:latin typeface="Arial" panose="020B0604020202020204" pitchFamily="34" charset="0"/>
              </a:rPr>
              <a:t> den Praktikanten kostenfrei zur Verfügung gestellt wird</a:t>
            </a:r>
            <a:endParaRPr lang="de-AT" dirty="0" smtClean="0">
              <a:latin typeface="Arial" panose="020B0604020202020204" pitchFamily="34" charset="0"/>
            </a:endParaRP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err="1" smtClean="0">
                <a:latin typeface="Arial" panose="020B0604020202020204" pitchFamily="34" charset="0"/>
              </a:rPr>
              <a:t>Yéral</a:t>
            </a:r>
            <a:r>
              <a:rPr lang="de-AT" dirty="0" smtClean="0">
                <a:latin typeface="Arial" panose="020B0604020202020204" pitchFamily="34" charset="0"/>
              </a:rPr>
              <a:t> kümmert sich darum, ein</a:t>
            </a:r>
            <a:r>
              <a:rPr lang="de-AT" dirty="0" smtClean="0">
                <a:latin typeface="Arial" panose="020B0604020202020204" pitchFamily="34" charset="0"/>
              </a:rPr>
              <a:t>e geeignete Unterkunft zu finden (ab Januar 2016)</a:t>
            </a:r>
            <a:endParaRPr lang="de-AT" dirty="0" smtClean="0">
              <a:latin typeface="Arial" panose="020B0604020202020204" pitchFamily="34" charset="0"/>
            </a:endParaRPr>
          </a:p>
          <a:p>
            <a:pPr lvl="2">
              <a:buClr>
                <a:srgbClr val="000000"/>
              </a:buClr>
              <a:buSzPct val="100000"/>
              <a:buFont typeface=""/>
            </a:pPr>
            <a:r>
              <a:rPr lang="de-AT" dirty="0" smtClean="0">
                <a:latin typeface="Arial" panose="020B0604020202020204" pitchFamily="34" charset="0"/>
              </a:rPr>
              <a:t>Langfristig sollte über Kauf eines eigenen Büros mit Unterkünften nachgedacht werden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endParaRPr lang="de-AT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5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96404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800" dirty="0"/>
              <a:t>Praktikantenprogramm </a:t>
            </a:r>
            <a:r>
              <a:rPr lang="de-AT" sz="2800" dirty="0" smtClean="0"/>
              <a:t>– Verbesserungsanstöße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100000"/>
            </a:pPr>
            <a:r>
              <a:rPr lang="de-AT" dirty="0" smtClean="0">
                <a:latin typeface="Arial" panose="020B0604020202020204" pitchFamily="34" charset="0"/>
              </a:rPr>
              <a:t>Burkinische Praktikanten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Im Prinzip möchte </a:t>
            </a:r>
            <a:r>
              <a:rPr lang="de-AT" dirty="0" err="1" smtClean="0">
                <a:latin typeface="Arial" panose="020B0604020202020204" pitchFamily="34" charset="0"/>
              </a:rPr>
              <a:t>SEWA</a:t>
            </a:r>
            <a:r>
              <a:rPr lang="de-AT" dirty="0" smtClean="0">
                <a:latin typeface="Arial" panose="020B0604020202020204" pitchFamily="34" charset="0"/>
              </a:rPr>
              <a:t> auch Praktika für </a:t>
            </a:r>
            <a:r>
              <a:rPr lang="de-AT" dirty="0" err="1" smtClean="0">
                <a:latin typeface="Arial" panose="020B0604020202020204" pitchFamily="34" charset="0"/>
              </a:rPr>
              <a:t>Burkinabé</a:t>
            </a:r>
            <a:r>
              <a:rPr lang="de-AT" dirty="0" smtClean="0">
                <a:latin typeface="Arial" panose="020B0604020202020204" pitchFamily="34" charset="0"/>
              </a:rPr>
              <a:t> anbieten, allerdings sind arbeitsrechtliche und organisatorische Fragestellungen unklar</a:t>
            </a: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Burkinische Praktikanten sollten das gleiche Aufgabenprofil wie deutsche Praktikanten übernehmen, mit klar definierten Aufgaben / Projekten</a:t>
            </a:r>
            <a:endParaRPr lang="de-AT" dirty="0" smtClean="0">
              <a:latin typeface="Arial" panose="020B0604020202020204" pitchFamily="34" charset="0"/>
            </a:endParaRPr>
          </a:p>
          <a:p>
            <a:pPr lvl="1">
              <a:buClr>
                <a:srgbClr val="000000"/>
              </a:buClr>
              <a:buSzPct val="100000"/>
              <a:buFont typeface="Times" pitchFamily="18" charset="0"/>
              <a:buChar char="•"/>
            </a:pPr>
            <a:r>
              <a:rPr lang="de-AT" dirty="0" smtClean="0">
                <a:latin typeface="Arial" panose="020B0604020202020204" pitchFamily="34" charset="0"/>
              </a:rPr>
              <a:t>Entscheidung: </a:t>
            </a:r>
            <a:r>
              <a:rPr lang="de-AT" b="1" dirty="0" smtClean="0">
                <a:latin typeface="Arial" panose="020B0604020202020204" pitchFamily="34" charset="0"/>
              </a:rPr>
              <a:t>Jan W.</a:t>
            </a:r>
            <a:r>
              <a:rPr lang="de-AT" dirty="0" smtClean="0">
                <a:latin typeface="Arial" panose="020B0604020202020204" pitchFamily="34" charset="0"/>
              </a:rPr>
              <a:t> </a:t>
            </a:r>
            <a:r>
              <a:rPr lang="de-AT" dirty="0" smtClean="0">
                <a:latin typeface="Arial" panose="020B0604020202020204" pitchFamily="34" charset="0"/>
              </a:rPr>
              <a:t>wird mögliche Rahmenbedingungen mit </a:t>
            </a:r>
            <a:r>
              <a:rPr lang="de-AT" dirty="0" err="1" smtClean="0">
                <a:latin typeface="Arial" panose="020B0604020202020204" pitchFamily="34" charset="0"/>
              </a:rPr>
              <a:t>Souley</a:t>
            </a:r>
            <a:r>
              <a:rPr lang="de-AT" dirty="0" smtClean="0">
                <a:latin typeface="Arial" panose="020B0604020202020204" pitchFamily="34" charset="0"/>
              </a:rPr>
              <a:t> und </a:t>
            </a:r>
            <a:r>
              <a:rPr lang="de-AT" dirty="0" err="1" smtClean="0">
                <a:latin typeface="Arial" panose="020B0604020202020204" pitchFamily="34" charset="0"/>
              </a:rPr>
              <a:t>Yéral</a:t>
            </a:r>
            <a:r>
              <a:rPr lang="de-AT" dirty="0" smtClean="0">
                <a:latin typeface="Arial" panose="020B0604020202020204" pitchFamily="34" charset="0"/>
              </a:rPr>
              <a:t> erarbeiten und offene Fragestellungen beleuchten</a:t>
            </a:r>
            <a:endParaRPr lang="de-AT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6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6963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Aufgaben &amp; Rollen (1/2)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5684955"/>
              </p:ext>
            </p:extLst>
          </p:nvPr>
        </p:nvGraphicFramePr>
        <p:xfrm>
          <a:off x="171450" y="1219200"/>
          <a:ext cx="8820150" cy="5562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272758"/>
                <a:gridCol w="2547392"/>
              </a:tblGrid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Aufgabe / Rolle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Vorstandsaufgaben: Mitgliederverwaltung/-betreuung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Nils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Vorstandsaufgaben: Ämterkontakt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Nils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Vorstandsaufgaben: Organisation</a:t>
                      </a:r>
                      <a:r>
                        <a:rPr lang="de-AT" baseline="0" dirty="0" smtClean="0"/>
                        <a:t> von Meetings / Team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Philip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Vorstandsaufgaben: Mitarbeiterführung</a:t>
                      </a:r>
                      <a:r>
                        <a:rPr lang="de-AT" baseline="0" dirty="0" smtClean="0"/>
                        <a:t> </a:t>
                      </a:r>
                      <a:r>
                        <a:rPr lang="de-AT" baseline="0" dirty="0" err="1" smtClean="0"/>
                        <a:t>BF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Philip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dirty="0" smtClean="0"/>
                        <a:t>Schatzmeister / Buchhaltung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Nils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Kassenprüfung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Peter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Angebotskalkulation + Vorschlag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Jan 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Spenderbericht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Barbara + Praktikanten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Reiseplanung </a:t>
                      </a:r>
                      <a:r>
                        <a:rPr lang="de-AT" dirty="0" err="1" smtClean="0"/>
                        <a:t>BF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Nils + Barbara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Homepage / </a:t>
                      </a:r>
                      <a:r>
                        <a:rPr lang="de-AT" dirty="0" err="1" smtClean="0"/>
                        <a:t>social</a:t>
                      </a:r>
                      <a:r>
                        <a:rPr lang="de-AT" dirty="0" smtClean="0"/>
                        <a:t> </a:t>
                      </a:r>
                      <a:r>
                        <a:rPr lang="de-AT" dirty="0" err="1" smtClean="0"/>
                        <a:t>media</a:t>
                      </a:r>
                      <a:r>
                        <a:rPr lang="de-AT" dirty="0" smtClean="0"/>
                        <a:t> / </a:t>
                      </a:r>
                      <a:r>
                        <a:rPr lang="de-AT" dirty="0" err="1" smtClean="0"/>
                        <a:t>adverts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Ben + Praktikanten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Wiki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Barbara / Philip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Reisenachbereitung / Bonuszahlung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dirty="0" smtClean="0"/>
                        <a:t>Nils + Barbara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Praktikantenbetreuung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Philip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Info@solar-afrika.de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Jens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7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26492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Aufgaben &amp; Rollen (2/2)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708310"/>
              </p:ext>
            </p:extLst>
          </p:nvPr>
        </p:nvGraphicFramePr>
        <p:xfrm>
          <a:off x="171450" y="1219200"/>
          <a:ext cx="8820150" cy="5730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272758"/>
                <a:gridCol w="2547392"/>
              </a:tblGrid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Aufgabe / Rolle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err="1" smtClean="0"/>
                        <a:t>Betterplace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Jens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err="1" smtClean="0"/>
                        <a:t>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Uwe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Fürstenried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Uwe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Spenderbetreuung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Alle</a:t>
                      </a:r>
                      <a:r>
                        <a:rPr lang="de-AT" baseline="0" dirty="0" smtClean="0"/>
                        <a:t> </a:t>
                      </a:r>
                      <a:r>
                        <a:rPr lang="de-AT" dirty="0" smtClean="0"/>
                        <a:t>(Jan 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Bewerbung für Ausschreibungen (öffentliche</a:t>
                      </a:r>
                      <a:r>
                        <a:rPr lang="de-AT" baseline="0" dirty="0" smtClean="0"/>
                        <a:t> Ausschreibungen)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Jan W.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Pflege </a:t>
                      </a:r>
                      <a:r>
                        <a:rPr lang="de-AT" dirty="0" err="1" smtClean="0"/>
                        <a:t>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Nils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Recruiting Praktikanten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Philip</a:t>
                      </a:r>
                      <a:r>
                        <a:rPr lang="de-AT" baseline="0" dirty="0" smtClean="0"/>
                        <a:t> (</a:t>
                      </a:r>
                      <a:r>
                        <a:rPr lang="de-AT" dirty="0" smtClean="0"/>
                        <a:t>Jens,</a:t>
                      </a:r>
                      <a:r>
                        <a:rPr lang="de-AT" baseline="0" dirty="0" smtClean="0"/>
                        <a:t> Barbara, Jan S/W, Martin)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Projektleitung Überschussenergie / Handylader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Jens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Projektleitung</a:t>
                      </a:r>
                      <a:r>
                        <a:rPr lang="de-AT" baseline="0" dirty="0" smtClean="0"/>
                        <a:t> Windprojekt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Philip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Strategische</a:t>
                      </a:r>
                      <a:r>
                        <a:rPr lang="de-AT" baseline="0" dirty="0" smtClean="0"/>
                        <a:t> Planung für Verein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Vorstand + Jan 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Logistik und</a:t>
                      </a:r>
                      <a:r>
                        <a:rPr lang="de-AT" baseline="0" dirty="0" smtClean="0"/>
                        <a:t> Material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Martin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Projektleitung Elektrifizierungsprojekte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Barbara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Kontakt Hochschulgruppen / Ingenieure ohne Grenzen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Thomas / </a:t>
                      </a:r>
                      <a:r>
                        <a:rPr lang="de-AT" dirty="0" err="1" smtClean="0"/>
                        <a:t>Niccolo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8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34563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904903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 bwMode="auto">
          <a:xfrm>
            <a:off x="457200" y="2636912"/>
            <a:ext cx="82912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Verbesserungen der Elektrifizierungsprogramme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4B8D5-EEFB-4004-8922-20B161F4FD84}" type="slidenum">
              <a:rPr lang="de-DE" altLang="en-US" smtClean="0"/>
              <a:pPr/>
              <a:t>9</a:t>
            </a:fld>
            <a:endParaRPr lang="de-DE" altLang="en-US"/>
          </a:p>
        </p:txBody>
      </p:sp>
      <p:sp>
        <p:nvSpPr>
          <p:cNvPr id="5" name="TextColumnContent"/>
          <p:cNvSpPr>
            <a:spLocks noChangeArrowheads="1"/>
          </p:cNvSpPr>
          <p:nvPr/>
        </p:nvSpPr>
        <p:spPr bwMode="gray">
          <a:xfrm>
            <a:off x="457200" y="1844576"/>
            <a:ext cx="3794354" cy="3485100"/>
          </a:xfrm>
          <a:prstGeom prst="rect">
            <a:avLst/>
          </a:prstGeom>
          <a:noFill/>
          <a:ln w="9525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tIns="91440" bIns="91440"/>
          <a:lstStyle/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smtClean="0"/>
              <a:t>Viele Systeme funktionieren nicht mehr – was tun?</a:t>
            </a:r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err="1" smtClean="0"/>
              <a:t>LEDs</a:t>
            </a:r>
            <a:r>
              <a:rPr lang="de-AT" sz="1400" dirty="0" smtClean="0"/>
              <a:t> nicht auf lokalen Märkten verfügbar – Dörfer können Lampen nicht selbst wechseln</a:t>
            </a:r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smtClean="0"/>
              <a:t>Bei Personalwechsel an Schulen und Krankenstation geht Wissen über Solaranlage verloren</a:t>
            </a: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err="1" smtClean="0"/>
              <a:t>Conventions</a:t>
            </a:r>
            <a:r>
              <a:rPr lang="de-AT" sz="1400" dirty="0" smtClean="0"/>
              <a:t> bilden Überschussenergienutzung nicht ab</a:t>
            </a:r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smtClean="0"/>
              <a:t>Kommunikation zwischen Spender und Schulen kaum gegeben</a:t>
            </a:r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114300" lvl="1">
              <a:buClr>
                <a:schemeClr val="tx2"/>
              </a:buClr>
            </a:pPr>
            <a:endParaRPr lang="de-AT" sz="1400" dirty="0" smtClean="0"/>
          </a:p>
        </p:txBody>
      </p:sp>
      <p:sp>
        <p:nvSpPr>
          <p:cNvPr id="6" name="TextColumnContent"/>
          <p:cNvSpPr>
            <a:spLocks noChangeArrowheads="1"/>
          </p:cNvSpPr>
          <p:nvPr/>
        </p:nvSpPr>
        <p:spPr bwMode="gray">
          <a:xfrm>
            <a:off x="4954110" y="1844576"/>
            <a:ext cx="3794354" cy="3485100"/>
          </a:xfrm>
          <a:prstGeom prst="rect">
            <a:avLst/>
          </a:prstGeom>
          <a:noFill/>
          <a:ln w="9525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tIns="91440" bIns="91440"/>
          <a:lstStyle/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smtClean="0"/>
              <a:t>Praktikumsprojekt um konkrete Lösungsansätze zu erarbeiten (Technische Partner, Reparatur </a:t>
            </a:r>
            <a:r>
              <a:rPr lang="de-AT" sz="1400" dirty="0" err="1" smtClean="0"/>
              <a:t>fonds</a:t>
            </a:r>
            <a:r>
              <a:rPr lang="de-AT" sz="1400" dirty="0" smtClean="0"/>
              <a:t>,...)</a:t>
            </a: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smtClean="0"/>
              <a:t>Evaluieren</a:t>
            </a:r>
            <a:r>
              <a:rPr lang="de-AT" sz="1400" dirty="0" smtClean="0"/>
              <a:t>: Verteilung / Vertrieb über lokale </a:t>
            </a:r>
            <a:r>
              <a:rPr lang="de-AT" sz="1400" dirty="0" smtClean="0"/>
              <a:t>technischer Partner / Elektriker </a:t>
            </a:r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smtClean="0"/>
              <a:t>Nächste Installation mit </a:t>
            </a:r>
            <a:r>
              <a:rPr lang="de-AT" sz="1400" dirty="0" err="1" smtClean="0"/>
              <a:t>LEDs</a:t>
            </a:r>
            <a:r>
              <a:rPr lang="de-AT" sz="1400" dirty="0" smtClean="0"/>
              <a:t> durchführen</a:t>
            </a: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smtClean="0"/>
              <a:t>Evaluation der LED</a:t>
            </a:r>
            <a:r>
              <a:rPr lang="de-AT" sz="1400" dirty="0" smtClean="0"/>
              <a:t>-Anlagen in 1 Jahr</a:t>
            </a: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smtClean="0"/>
              <a:t>Engagements werden laminiert und in Gebäude ausgehängt</a:t>
            </a:r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smtClean="0"/>
              <a:t>1x im Jahr werden alle Direktoren angerufen um Infos zu sammeln, Praktika:</a:t>
            </a:r>
          </a:p>
          <a:p>
            <a:pPr marL="569913" lvl="2" indent="-166688" eaLnBrk="1" fontAlgn="auto" hangingPunct="1"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 panose="020B0604020202020204" pitchFamily="34" charset="0"/>
              <a:buChar char="–"/>
            </a:pPr>
            <a:r>
              <a:rPr lang="de-AT" sz="1400" dirty="0" smtClean="0"/>
              <a:t>Integra</a:t>
            </a:r>
            <a:r>
              <a:rPr lang="de-AT" sz="1400" dirty="0" smtClean="0"/>
              <a:t>tion </a:t>
            </a:r>
            <a:r>
              <a:rPr lang="de-AT" sz="1400" dirty="0" err="1" smtClean="0"/>
              <a:t>PM</a:t>
            </a:r>
            <a:endParaRPr lang="de-AT" sz="1400" dirty="0" smtClean="0"/>
          </a:p>
          <a:p>
            <a:pPr marL="569913" lvl="2" indent="-166688" eaLnBrk="1" fontAlgn="auto" hangingPunct="1"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 panose="020B0604020202020204" pitchFamily="34" charset="0"/>
              <a:buChar char="–"/>
            </a:pPr>
            <a:r>
              <a:rPr lang="de-AT" sz="1400" dirty="0" err="1" smtClean="0"/>
              <a:t>fragebogen</a:t>
            </a:r>
            <a:r>
              <a:rPr lang="de-AT" sz="1400" dirty="0" smtClean="0"/>
              <a:t> für Telefonate</a:t>
            </a:r>
          </a:p>
          <a:p>
            <a:pPr marL="569913" lvl="2" indent="-166688" eaLnBrk="1" fontAlgn="auto" hangingPunct="1"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 panose="020B0604020202020204" pitchFamily="34" charset="0"/>
              <a:buChar char="–"/>
            </a:pPr>
            <a:endParaRPr lang="de-AT" sz="1400" dirty="0" smtClean="0"/>
          </a:p>
          <a:p>
            <a:pPr marL="288925" lvl="1" indent="-174625" eaLnBrk="1" fontAlgn="auto" hangingPunct="1">
              <a:spcBef>
                <a:spcPts val="0"/>
              </a:spcBef>
              <a:spcAft>
                <a:spcPts val="0"/>
              </a:spcAft>
              <a:buClr>
                <a:srgbClr val="4D4D4D"/>
              </a:buClr>
              <a:buSzPct val="100000"/>
              <a:buFont typeface="Arial" panose="020B0604020202020204" pitchFamily="34" charset="0"/>
              <a:buChar char="•"/>
            </a:pPr>
            <a:r>
              <a:rPr lang="de-AT" sz="1400" dirty="0" err="1" smtClean="0"/>
              <a:t>Yéral</a:t>
            </a:r>
            <a:r>
              <a:rPr lang="de-AT" sz="1400" dirty="0" smtClean="0"/>
              <a:t> schlägt </a:t>
            </a:r>
            <a:r>
              <a:rPr lang="de-AT" sz="1400" dirty="0" err="1" smtClean="0"/>
              <a:t>Neufasssung</a:t>
            </a:r>
            <a:r>
              <a:rPr lang="de-AT" sz="1400" dirty="0" smtClean="0"/>
              <a:t> der </a:t>
            </a:r>
            <a:r>
              <a:rPr lang="de-AT" sz="1400" dirty="0" err="1" smtClean="0"/>
              <a:t>Convention</a:t>
            </a:r>
            <a:r>
              <a:rPr lang="de-AT" sz="1400" dirty="0" smtClean="0"/>
              <a:t> vor</a:t>
            </a:r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endParaRPr lang="de-AT" sz="1400" dirty="0" smtClean="0"/>
          </a:p>
          <a:p>
            <a:pPr marL="288925" lvl="1" indent="-174625">
              <a:buClr>
                <a:schemeClr val="tx2"/>
              </a:buClr>
              <a:buFontTx/>
              <a:buChar char="•"/>
            </a:pPr>
            <a:r>
              <a:rPr lang="de-AT" sz="1400" dirty="0" smtClean="0"/>
              <a:t>Testen, ob Video-Skype </a:t>
            </a:r>
            <a:r>
              <a:rPr lang="de-AT" sz="1400" dirty="0" err="1" smtClean="0"/>
              <a:t>call</a:t>
            </a:r>
            <a:r>
              <a:rPr lang="de-AT" sz="1400" dirty="0" smtClean="0"/>
              <a:t> während der </a:t>
            </a:r>
            <a:r>
              <a:rPr lang="de-AT" sz="1400" dirty="0" smtClean="0"/>
              <a:t>E</a:t>
            </a:r>
            <a:r>
              <a:rPr lang="de-AT" sz="1400" dirty="0" smtClean="0"/>
              <a:t>lektrifizierung angeboten werden kann</a:t>
            </a:r>
          </a:p>
          <a:p>
            <a:pPr marL="114300" lvl="1">
              <a:buClr>
                <a:schemeClr val="tx2"/>
              </a:buClr>
            </a:pPr>
            <a:endParaRPr lang="de-AT" sz="1400" dirty="0" smtClean="0"/>
          </a:p>
        </p:txBody>
      </p:sp>
      <p:sp>
        <p:nvSpPr>
          <p:cNvPr id="7" name="ColumnHeader"/>
          <p:cNvSpPr>
            <a:spLocks noChangeArrowheads="1"/>
          </p:cNvSpPr>
          <p:nvPr/>
        </p:nvSpPr>
        <p:spPr bwMode="gray">
          <a:xfrm>
            <a:off x="457200" y="1412776"/>
            <a:ext cx="3794354" cy="431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91440" bIns="91440" anchor="b">
            <a:spAutoFit/>
          </a:bodyPr>
          <a:lstStyle/>
          <a:p>
            <a:pPr algn="ctr"/>
            <a:r>
              <a:rPr lang="de-DE" sz="1600" b="1" dirty="0" smtClean="0"/>
              <a:t>Probleme</a:t>
            </a:r>
            <a:endParaRPr lang="de-DE" sz="1600" b="1" dirty="0"/>
          </a:p>
        </p:txBody>
      </p:sp>
      <p:sp>
        <p:nvSpPr>
          <p:cNvPr id="8" name="ColumnHeader"/>
          <p:cNvSpPr>
            <a:spLocks noChangeArrowheads="1"/>
          </p:cNvSpPr>
          <p:nvPr/>
        </p:nvSpPr>
        <p:spPr bwMode="gray">
          <a:xfrm>
            <a:off x="4954110" y="1167468"/>
            <a:ext cx="3794354" cy="67710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91440" bIns="91440" anchor="b">
            <a:spAutoFit/>
          </a:bodyPr>
          <a:lstStyle/>
          <a:p>
            <a:pPr algn="ctr"/>
            <a:r>
              <a:rPr lang="de-DE" sz="1600" b="1" dirty="0" smtClean="0"/>
              <a:t>Entscheidungen zu Lösungsansätzen</a:t>
            </a:r>
            <a:endParaRPr lang="de-DE" sz="1600" b="1" dirty="0"/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457200" y="3717032"/>
            <a:ext cx="82912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>
            <a:off x="457200" y="5228076"/>
            <a:ext cx="82912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FlowTriangle"/>
          <p:cNvSpPr>
            <a:spLocks noChangeArrowheads="1"/>
          </p:cNvSpPr>
          <p:nvPr/>
        </p:nvSpPr>
        <p:spPr bwMode="gray">
          <a:xfrm rot="5400000">
            <a:off x="4262176" y="2153482"/>
            <a:ext cx="589137" cy="174526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de-DE" sz="1400" b="1" dirty="0">
              <a:solidFill>
                <a:srgbClr val="00000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457200" y="5824065"/>
            <a:ext cx="82912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FlowTriangle"/>
          <p:cNvSpPr>
            <a:spLocks noChangeArrowheads="1"/>
          </p:cNvSpPr>
          <p:nvPr/>
        </p:nvSpPr>
        <p:spPr bwMode="gray">
          <a:xfrm rot="5400000">
            <a:off x="4262176" y="3088006"/>
            <a:ext cx="589137" cy="174526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de-DE" sz="1400" b="1" dirty="0">
              <a:solidFill>
                <a:srgbClr val="000000"/>
              </a:solidFill>
            </a:endParaRPr>
          </a:p>
        </p:txBody>
      </p:sp>
      <p:sp>
        <p:nvSpPr>
          <p:cNvPr id="18" name="FlowTriangle"/>
          <p:cNvSpPr>
            <a:spLocks noChangeArrowheads="1"/>
          </p:cNvSpPr>
          <p:nvPr/>
        </p:nvSpPr>
        <p:spPr bwMode="gray">
          <a:xfrm rot="5400000">
            <a:off x="4262176" y="4308288"/>
            <a:ext cx="589137" cy="174526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de-DE" sz="1400" b="1" dirty="0">
              <a:solidFill>
                <a:srgbClr val="000000"/>
              </a:solidFill>
            </a:endParaRPr>
          </a:p>
        </p:txBody>
      </p:sp>
      <p:sp>
        <p:nvSpPr>
          <p:cNvPr id="19" name="FlowTriangle"/>
          <p:cNvSpPr>
            <a:spLocks noChangeArrowheads="1"/>
          </p:cNvSpPr>
          <p:nvPr/>
        </p:nvSpPr>
        <p:spPr bwMode="gray">
          <a:xfrm rot="5400000">
            <a:off x="4262176" y="5442234"/>
            <a:ext cx="589137" cy="174526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de-DE" sz="1400" b="1" dirty="0">
              <a:solidFill>
                <a:srgbClr val="000000"/>
              </a:solidFill>
            </a:endParaRPr>
          </a:p>
        </p:txBody>
      </p:sp>
      <p:sp>
        <p:nvSpPr>
          <p:cNvPr id="20" name="FlowTriangle"/>
          <p:cNvSpPr>
            <a:spLocks noChangeArrowheads="1"/>
          </p:cNvSpPr>
          <p:nvPr/>
        </p:nvSpPr>
        <p:spPr bwMode="gray">
          <a:xfrm rot="5400000">
            <a:off x="4262176" y="6106106"/>
            <a:ext cx="589137" cy="174526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 algn="ctr">
            <a:solidFill>
              <a:srgbClr val="B2B2B2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de-DE" sz="1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21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STYLE" val="CoverPag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ewa-cd_v1beta_praesentation">
  <a:themeElements>
    <a:clrScheme name="sewa-cd_v1beta_pra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wa-cd_v1beta_pra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sewa-cd_v1beta_pra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wa-cd_v1beta_pra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wa-cd_v1beta_pra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wa-cd_v1beta_pra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wa-cd_v1beta_pra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wa-cd_v1beta_pra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wa-cd_v1beta_pra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wa-cd_v1beta_pra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wa-cd_v1beta_pra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wa-cd_v1beta_pra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wa-cd_v1beta_pra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wa-cd_v1beta_pra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sewa-cd_v4_praesentation</Template>
  <TotalTime>0</TotalTime>
  <Words>1065</Words>
  <Application>Microsoft Office PowerPoint</Application>
  <PresentationFormat>On-screen Show (4:3)</PresentationFormat>
  <Paragraphs>237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ＭＳ Ｐゴシック</vt:lpstr>
      <vt:lpstr>Arial</vt:lpstr>
      <vt:lpstr>Times</vt:lpstr>
      <vt:lpstr>Wingdings</vt:lpstr>
      <vt:lpstr>sewa-cd_v1beta_praesentation</vt:lpstr>
      <vt:lpstr>think-cell Slide</vt:lpstr>
      <vt:lpstr>SEWA Workshop 2015</vt:lpstr>
      <vt:lpstr>Agenda Samstag</vt:lpstr>
      <vt:lpstr>Agenda Sonntag</vt:lpstr>
      <vt:lpstr>Aktuelles aus den Projekten</vt:lpstr>
      <vt:lpstr>Praktikantenprogramm – Verbesserungsanstöße (1/2)</vt:lpstr>
      <vt:lpstr>Praktikantenprogramm – Verbesserungsanstöße (2/2)</vt:lpstr>
      <vt:lpstr>Aufgaben &amp; Rollen (1/2)</vt:lpstr>
      <vt:lpstr>Aufgaben &amp; Rollen (2/2)</vt:lpstr>
      <vt:lpstr>Verbesserungen der Elektrifizierungsprogramme</vt:lpstr>
      <vt:lpstr>Überschussenergie</vt:lpstr>
      <vt:lpstr>Überschussenergie - Entscheidungen</vt:lpstr>
      <vt:lpstr>Windenergie</vt:lpstr>
      <vt:lpstr>Windenergie - Entscheidungen</vt:lpstr>
      <vt:lpstr>Praktikum Thomas &amp; Niccolo – mögliche Praktikumsprojekte</vt:lpstr>
      <vt:lpstr>Praktikum Thomas &amp; Niccolo - Organisation</vt:lpstr>
    </vt:vector>
  </TitlesOfParts>
  <Manager>SEWA</Manager>
  <Company>The Boston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SEWA Workshop 2015</dc:title>
  <dc:creator>Sonntag Jan</dc:creator>
  <cp:lastModifiedBy>Sonntag Jan</cp:lastModifiedBy>
  <cp:revision>67</cp:revision>
  <dcterms:created xsi:type="dcterms:W3CDTF">2015-10-24T07:09:52Z</dcterms:created>
  <dcterms:modified xsi:type="dcterms:W3CDTF">2015-10-25T23:02:07Z</dcterms:modified>
</cp:coreProperties>
</file>